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3" r:id="rId6"/>
    <p:sldId id="274" r:id="rId7"/>
    <p:sldId id="272" r:id="rId8"/>
    <p:sldId id="260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1" r:id="rId22"/>
    <p:sldId id="287" r:id="rId23"/>
    <p:sldId id="288" r:id="rId24"/>
    <p:sldId id="270" r:id="rId25"/>
    <p:sldId id="271" r:id="rId26"/>
    <p:sldId id="264" r:id="rId27"/>
    <p:sldId id="266" r:id="rId28"/>
    <p:sldId id="267" r:id="rId29"/>
    <p:sldId id="26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52"/>
    <p:restoredTop sz="94652"/>
  </p:normalViewPr>
  <p:slideViewPr>
    <p:cSldViewPr snapToGrid="0">
      <p:cViewPr varScale="1">
        <p:scale>
          <a:sx n="118" d="100"/>
          <a:sy n="118" d="100"/>
        </p:scale>
        <p:origin x="2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CB858A-DE23-486B-A801-6065AE8645D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91C671-2428-40B3-A037-59FE83DBC225}">
      <dgm:prSet custT="1"/>
      <dgm:spPr/>
      <dgm:t>
        <a:bodyPr/>
        <a:lstStyle/>
        <a:p>
          <a:r>
            <a:rPr lang="en-US" sz="900" dirty="0"/>
            <a:t>To ensure that our recommendation system targets teenage viewers interested in period dramas, we followed a systematic methodology:</a:t>
          </a:r>
        </a:p>
      </dgm:t>
    </dgm:pt>
    <dgm:pt modelId="{0F4F2E50-368B-4B80-890A-76C482F5269F}" type="parTrans" cxnId="{0DA6E8DF-8900-45F2-8FA0-75FE8B47ACA6}">
      <dgm:prSet/>
      <dgm:spPr/>
      <dgm:t>
        <a:bodyPr/>
        <a:lstStyle/>
        <a:p>
          <a:endParaRPr lang="en-US" sz="3200"/>
        </a:p>
      </dgm:t>
    </dgm:pt>
    <dgm:pt modelId="{A1685CF4-BD88-4E1B-898A-E85F77FF0CD7}" type="sibTrans" cxnId="{0DA6E8DF-8900-45F2-8FA0-75FE8B47ACA6}">
      <dgm:prSet/>
      <dgm:spPr/>
      <dgm:t>
        <a:bodyPr/>
        <a:lstStyle/>
        <a:p>
          <a:endParaRPr lang="en-US" sz="3200"/>
        </a:p>
      </dgm:t>
    </dgm:pt>
    <dgm:pt modelId="{40C3A9E4-DBF9-4F29-90F8-D136DBA31069}">
      <dgm:prSet custT="1"/>
      <dgm:spPr/>
      <dgm:t>
        <a:bodyPr/>
        <a:lstStyle/>
        <a:p>
          <a:r>
            <a:rPr lang="en-US" sz="900" b="1" dirty="0"/>
            <a:t>Data Cleaning</a:t>
          </a:r>
          <a:r>
            <a:rPr lang="en-US" sz="900" dirty="0"/>
            <a:t>:</a:t>
          </a:r>
        </a:p>
      </dgm:t>
    </dgm:pt>
    <dgm:pt modelId="{A86F97AD-0A99-48C4-BB57-455A71C4E439}" type="parTrans" cxnId="{75E932D9-121A-4C0D-82C4-DB3ED3AA92B1}">
      <dgm:prSet/>
      <dgm:spPr/>
      <dgm:t>
        <a:bodyPr/>
        <a:lstStyle/>
        <a:p>
          <a:endParaRPr lang="en-US" sz="3200"/>
        </a:p>
      </dgm:t>
    </dgm:pt>
    <dgm:pt modelId="{46CC70BF-F88D-489A-A951-031FEA71C36B}" type="sibTrans" cxnId="{75E932D9-121A-4C0D-82C4-DB3ED3AA92B1}">
      <dgm:prSet/>
      <dgm:spPr/>
      <dgm:t>
        <a:bodyPr/>
        <a:lstStyle/>
        <a:p>
          <a:endParaRPr lang="en-US" sz="3200"/>
        </a:p>
      </dgm:t>
    </dgm:pt>
    <dgm:pt modelId="{E0EDB1CA-B172-40C1-9C0A-6C6F287D183D}">
      <dgm:prSet custT="1"/>
      <dgm:spPr/>
      <dgm:t>
        <a:bodyPr/>
        <a:lstStyle/>
        <a:p>
          <a:r>
            <a:rPr lang="en-US" sz="800"/>
            <a:t>Removed rows with missing critical information like descriptions and genres.</a:t>
          </a:r>
        </a:p>
      </dgm:t>
    </dgm:pt>
    <dgm:pt modelId="{1F9E5AB8-74AC-4F97-BBF9-1201CDB7515B}" type="parTrans" cxnId="{97237F46-06FE-46C4-A4DE-BB87F1844962}">
      <dgm:prSet/>
      <dgm:spPr/>
      <dgm:t>
        <a:bodyPr/>
        <a:lstStyle/>
        <a:p>
          <a:endParaRPr lang="en-US" sz="3200"/>
        </a:p>
      </dgm:t>
    </dgm:pt>
    <dgm:pt modelId="{428FC782-AC69-417F-BD58-CE877E91922B}" type="sibTrans" cxnId="{97237F46-06FE-46C4-A4DE-BB87F1844962}">
      <dgm:prSet/>
      <dgm:spPr/>
      <dgm:t>
        <a:bodyPr/>
        <a:lstStyle/>
        <a:p>
          <a:endParaRPr lang="en-US" sz="3200"/>
        </a:p>
      </dgm:t>
    </dgm:pt>
    <dgm:pt modelId="{4CCA7B86-0A0C-43A8-9730-3321B4F00A32}">
      <dgm:prSet custT="1"/>
      <dgm:spPr/>
      <dgm:t>
        <a:bodyPr/>
        <a:lstStyle/>
        <a:p>
          <a:r>
            <a:rPr lang="en-US" sz="800"/>
            <a:t>Standardized text in description and listed_in columns by converting it to lowercase.</a:t>
          </a:r>
        </a:p>
      </dgm:t>
    </dgm:pt>
    <dgm:pt modelId="{657A5DCE-05C3-4222-AA19-C440CAB8C0D5}" type="parTrans" cxnId="{EC25074A-73D8-48BA-9926-A18388EFC9E5}">
      <dgm:prSet/>
      <dgm:spPr/>
      <dgm:t>
        <a:bodyPr/>
        <a:lstStyle/>
        <a:p>
          <a:endParaRPr lang="en-US" sz="3200"/>
        </a:p>
      </dgm:t>
    </dgm:pt>
    <dgm:pt modelId="{97DB230B-A0B4-47FD-83AD-1F1D8E9EAB84}" type="sibTrans" cxnId="{EC25074A-73D8-48BA-9926-A18388EFC9E5}">
      <dgm:prSet/>
      <dgm:spPr/>
      <dgm:t>
        <a:bodyPr/>
        <a:lstStyle/>
        <a:p>
          <a:endParaRPr lang="en-US" sz="3200"/>
        </a:p>
      </dgm:t>
    </dgm:pt>
    <dgm:pt modelId="{0295B801-8855-4D1A-814B-17CE67382CFA}">
      <dgm:prSet custT="1"/>
      <dgm:spPr/>
      <dgm:t>
        <a:bodyPr/>
        <a:lstStyle/>
        <a:p>
          <a:r>
            <a:rPr lang="en-US" sz="900" b="1" dirty="0"/>
            <a:t>Clustering the Data</a:t>
          </a:r>
          <a:r>
            <a:rPr lang="en-US" sz="900" dirty="0"/>
            <a:t>:</a:t>
          </a:r>
        </a:p>
      </dgm:t>
    </dgm:pt>
    <dgm:pt modelId="{D25622A6-3C0E-4D10-AA71-81557FB49306}" type="parTrans" cxnId="{D0832C7B-A51F-4E05-8F0A-E828CE2F1CF8}">
      <dgm:prSet/>
      <dgm:spPr/>
      <dgm:t>
        <a:bodyPr/>
        <a:lstStyle/>
        <a:p>
          <a:endParaRPr lang="en-US" sz="3200"/>
        </a:p>
      </dgm:t>
    </dgm:pt>
    <dgm:pt modelId="{3B5A5566-F374-438E-9D7D-D654C6A3590D}" type="sibTrans" cxnId="{D0832C7B-A51F-4E05-8F0A-E828CE2F1CF8}">
      <dgm:prSet/>
      <dgm:spPr/>
      <dgm:t>
        <a:bodyPr/>
        <a:lstStyle/>
        <a:p>
          <a:endParaRPr lang="en-US" sz="3200"/>
        </a:p>
      </dgm:t>
    </dgm:pt>
    <dgm:pt modelId="{85948089-5585-496A-BE63-41D19AA674EB}">
      <dgm:prSet custT="1"/>
      <dgm:spPr/>
      <dgm:t>
        <a:bodyPr/>
        <a:lstStyle/>
        <a:p>
          <a:r>
            <a:rPr lang="en-US" sz="800"/>
            <a:t>Created two clusters based on specific criteria:</a:t>
          </a:r>
        </a:p>
      </dgm:t>
    </dgm:pt>
    <dgm:pt modelId="{10B743B5-5AFE-48A9-8278-5939BE5AF983}" type="parTrans" cxnId="{1C0AD4BD-6CB8-4D2F-8C8E-E02773BDAD19}">
      <dgm:prSet/>
      <dgm:spPr/>
      <dgm:t>
        <a:bodyPr/>
        <a:lstStyle/>
        <a:p>
          <a:endParaRPr lang="en-US" sz="3200"/>
        </a:p>
      </dgm:t>
    </dgm:pt>
    <dgm:pt modelId="{BDAE8000-8E7C-49FA-A6A7-356F58CC814E}" type="sibTrans" cxnId="{1C0AD4BD-6CB8-4D2F-8C8E-E02773BDAD19}">
      <dgm:prSet/>
      <dgm:spPr/>
      <dgm:t>
        <a:bodyPr/>
        <a:lstStyle/>
        <a:p>
          <a:endParaRPr lang="en-US" sz="3200"/>
        </a:p>
      </dgm:t>
    </dgm:pt>
    <dgm:pt modelId="{9A0EA79D-2CC4-4D99-BB8F-563A48B8202C}">
      <dgm:prSet custT="1"/>
      <dgm:spPr/>
      <dgm:t>
        <a:bodyPr/>
        <a:lstStyle/>
        <a:p>
          <a:r>
            <a:rPr lang="en-US" sz="800" b="1" dirty="0"/>
            <a:t>is_teenage</a:t>
          </a:r>
          <a:r>
            <a:rPr lang="en-US" sz="800" dirty="0"/>
            <a:t>: Identified content related to teenage themes using keywords like "teen," "school," and "adventure."</a:t>
          </a:r>
        </a:p>
      </dgm:t>
    </dgm:pt>
    <dgm:pt modelId="{EADD0911-5E77-405F-BD0F-401525B4BA98}" type="parTrans" cxnId="{5DE0697F-3519-4FA3-97DB-3DA09628355D}">
      <dgm:prSet/>
      <dgm:spPr/>
      <dgm:t>
        <a:bodyPr/>
        <a:lstStyle/>
        <a:p>
          <a:endParaRPr lang="en-US" sz="3200"/>
        </a:p>
      </dgm:t>
    </dgm:pt>
    <dgm:pt modelId="{C2F875D5-E773-4A58-A408-CEBF17E4C350}" type="sibTrans" cxnId="{5DE0697F-3519-4FA3-97DB-3DA09628355D}">
      <dgm:prSet/>
      <dgm:spPr/>
      <dgm:t>
        <a:bodyPr/>
        <a:lstStyle/>
        <a:p>
          <a:endParaRPr lang="en-US" sz="3200"/>
        </a:p>
      </dgm:t>
    </dgm:pt>
    <dgm:pt modelId="{2E500B38-C266-4C70-8A3E-C6EE43603BFB}">
      <dgm:prSet custT="1"/>
      <dgm:spPr/>
      <dgm:t>
        <a:bodyPr/>
        <a:lstStyle/>
        <a:p>
          <a:r>
            <a:rPr lang="en-US" sz="800" b="1"/>
            <a:t>is_period_drama</a:t>
          </a:r>
          <a:r>
            <a:rPr lang="en-US" sz="800"/>
            <a:t>: Identified period dramas using keywords like "historical," "period drama," and "classic."</a:t>
          </a:r>
        </a:p>
      </dgm:t>
    </dgm:pt>
    <dgm:pt modelId="{CB9C6140-292A-4251-AEDE-523CE77F348F}" type="parTrans" cxnId="{5F15802A-B051-4855-A8FF-EBF68AE19644}">
      <dgm:prSet/>
      <dgm:spPr/>
      <dgm:t>
        <a:bodyPr/>
        <a:lstStyle/>
        <a:p>
          <a:endParaRPr lang="en-US" sz="3200"/>
        </a:p>
      </dgm:t>
    </dgm:pt>
    <dgm:pt modelId="{75918D86-F7E6-42F4-AC8D-5E925DB460E6}" type="sibTrans" cxnId="{5F15802A-B051-4855-A8FF-EBF68AE19644}">
      <dgm:prSet/>
      <dgm:spPr/>
      <dgm:t>
        <a:bodyPr/>
        <a:lstStyle/>
        <a:p>
          <a:endParaRPr lang="en-US" sz="3200"/>
        </a:p>
      </dgm:t>
    </dgm:pt>
    <dgm:pt modelId="{B3010DAD-677D-4A60-ACE5-C9A1B06D0B46}">
      <dgm:prSet custT="1"/>
      <dgm:spPr/>
      <dgm:t>
        <a:bodyPr/>
        <a:lstStyle/>
        <a:p>
          <a:r>
            <a:rPr lang="en-US" sz="800"/>
            <a:t>Combined these two clusters to extract titles that belong to both groups.</a:t>
          </a:r>
        </a:p>
      </dgm:t>
    </dgm:pt>
    <dgm:pt modelId="{6BB751D3-F376-488F-8B47-E5354D7CC44D}" type="parTrans" cxnId="{7321ADA7-874D-402F-B2EE-91F1D5F8F48A}">
      <dgm:prSet/>
      <dgm:spPr/>
      <dgm:t>
        <a:bodyPr/>
        <a:lstStyle/>
        <a:p>
          <a:endParaRPr lang="en-US" sz="3200"/>
        </a:p>
      </dgm:t>
    </dgm:pt>
    <dgm:pt modelId="{7229131D-CCAE-4F78-BDBB-EA4C26EDBC41}" type="sibTrans" cxnId="{7321ADA7-874D-402F-B2EE-91F1D5F8F48A}">
      <dgm:prSet/>
      <dgm:spPr/>
      <dgm:t>
        <a:bodyPr/>
        <a:lstStyle/>
        <a:p>
          <a:endParaRPr lang="en-US" sz="3200"/>
        </a:p>
      </dgm:t>
    </dgm:pt>
    <dgm:pt modelId="{004E8769-DFA3-4877-82F7-E47DF03062CA}">
      <dgm:prSet custT="1"/>
      <dgm:spPr/>
      <dgm:t>
        <a:bodyPr/>
        <a:lstStyle/>
        <a:p>
          <a:r>
            <a:rPr lang="en-US" sz="900" b="1" dirty="0"/>
            <a:t>Filtered Dataset</a:t>
          </a:r>
          <a:r>
            <a:rPr lang="en-US" sz="900" dirty="0"/>
            <a:t>:</a:t>
          </a:r>
        </a:p>
      </dgm:t>
    </dgm:pt>
    <dgm:pt modelId="{93D0934D-C4EE-4D34-BF8C-BC35152C90B1}" type="parTrans" cxnId="{0781CC8E-F9CF-4CE6-9466-FF86564420FB}">
      <dgm:prSet/>
      <dgm:spPr/>
      <dgm:t>
        <a:bodyPr/>
        <a:lstStyle/>
        <a:p>
          <a:endParaRPr lang="en-US" sz="3200"/>
        </a:p>
      </dgm:t>
    </dgm:pt>
    <dgm:pt modelId="{750A52EB-73CD-4D95-92A0-B9525F41B9DD}" type="sibTrans" cxnId="{0781CC8E-F9CF-4CE6-9466-FF86564420FB}">
      <dgm:prSet/>
      <dgm:spPr/>
      <dgm:t>
        <a:bodyPr/>
        <a:lstStyle/>
        <a:p>
          <a:endParaRPr lang="en-US" sz="3200"/>
        </a:p>
      </dgm:t>
    </dgm:pt>
    <dgm:pt modelId="{534EE8B9-C0CB-4285-B4BE-CA0E77AC6D62}">
      <dgm:prSet custT="1"/>
      <dgm:spPr/>
      <dgm:t>
        <a:bodyPr/>
        <a:lstStyle/>
        <a:p>
          <a:r>
            <a:rPr lang="en-US" sz="800" dirty="0"/>
            <a:t>The resulting dataset includes only content that is relevant for teenage viewers and falls under the period drama category.</a:t>
          </a:r>
        </a:p>
      </dgm:t>
    </dgm:pt>
    <dgm:pt modelId="{CD7EBBD1-2CD8-4659-B4D2-92766CF0B994}" type="parTrans" cxnId="{E734BF42-F0A5-47DF-80DE-8F93FA21B999}">
      <dgm:prSet/>
      <dgm:spPr/>
      <dgm:t>
        <a:bodyPr/>
        <a:lstStyle/>
        <a:p>
          <a:endParaRPr lang="en-US" sz="3200"/>
        </a:p>
      </dgm:t>
    </dgm:pt>
    <dgm:pt modelId="{72D9D499-54B6-47C8-A65D-8B2C0C09B103}" type="sibTrans" cxnId="{E734BF42-F0A5-47DF-80DE-8F93FA21B999}">
      <dgm:prSet/>
      <dgm:spPr/>
      <dgm:t>
        <a:bodyPr/>
        <a:lstStyle/>
        <a:p>
          <a:endParaRPr lang="en-US" sz="3200"/>
        </a:p>
      </dgm:t>
    </dgm:pt>
    <dgm:pt modelId="{18E5998B-FB4A-43F9-B82D-4C922257B366}">
      <dgm:prSet custT="1"/>
      <dgm:spPr/>
      <dgm:t>
        <a:bodyPr/>
        <a:lstStyle/>
        <a:p>
          <a:r>
            <a:rPr lang="en-US" sz="900" b="1" dirty="0"/>
            <a:t>Dataset Splitting</a:t>
          </a:r>
          <a:r>
            <a:rPr lang="en-US" sz="900" dirty="0"/>
            <a:t>:</a:t>
          </a:r>
        </a:p>
      </dgm:t>
    </dgm:pt>
    <dgm:pt modelId="{16523689-EE7A-4663-8ECA-13505E539772}" type="parTrans" cxnId="{4809FA27-6323-4176-AFF8-14C2C7A63579}">
      <dgm:prSet/>
      <dgm:spPr/>
      <dgm:t>
        <a:bodyPr/>
        <a:lstStyle/>
        <a:p>
          <a:endParaRPr lang="en-US" sz="3200"/>
        </a:p>
      </dgm:t>
    </dgm:pt>
    <dgm:pt modelId="{AE335081-15CA-48A6-9F01-9A12E554A4C6}" type="sibTrans" cxnId="{4809FA27-6323-4176-AFF8-14C2C7A63579}">
      <dgm:prSet/>
      <dgm:spPr/>
      <dgm:t>
        <a:bodyPr/>
        <a:lstStyle/>
        <a:p>
          <a:endParaRPr lang="en-US" sz="3200"/>
        </a:p>
      </dgm:t>
    </dgm:pt>
    <dgm:pt modelId="{B819E1E8-45E2-4A29-9E2E-E0E7A7FAF7E4}">
      <dgm:prSet custT="1"/>
      <dgm:spPr/>
      <dgm:t>
        <a:bodyPr/>
        <a:lstStyle/>
        <a:p>
          <a:r>
            <a:rPr lang="en-US" sz="800"/>
            <a:t>The filtered dataset was divided into </a:t>
          </a:r>
          <a:r>
            <a:rPr lang="en-US" sz="800" b="1"/>
            <a:t>training (80%)</a:t>
          </a:r>
          <a:r>
            <a:rPr lang="en-US" sz="800"/>
            <a:t> and </a:t>
          </a:r>
          <a:r>
            <a:rPr lang="en-US" sz="800" b="1"/>
            <a:t>testing (20%)</a:t>
          </a:r>
          <a:r>
            <a:rPr lang="en-US" sz="800"/>
            <a:t> sets for further modeling and evaluation.</a:t>
          </a:r>
        </a:p>
      </dgm:t>
    </dgm:pt>
    <dgm:pt modelId="{DFBDE4CE-5852-4946-AD82-33949732F7D3}" type="parTrans" cxnId="{97B28FAF-B023-45FF-830E-C9CBA7FE82DD}">
      <dgm:prSet/>
      <dgm:spPr/>
      <dgm:t>
        <a:bodyPr/>
        <a:lstStyle/>
        <a:p>
          <a:endParaRPr lang="en-US" sz="3200"/>
        </a:p>
      </dgm:t>
    </dgm:pt>
    <dgm:pt modelId="{92CB79F0-60F2-4416-AC94-ADF2683E9525}" type="sibTrans" cxnId="{97B28FAF-B023-45FF-830E-C9CBA7FE82DD}">
      <dgm:prSet/>
      <dgm:spPr/>
      <dgm:t>
        <a:bodyPr/>
        <a:lstStyle/>
        <a:p>
          <a:endParaRPr lang="en-US" sz="3200"/>
        </a:p>
      </dgm:t>
    </dgm:pt>
    <dgm:pt modelId="{4EA3D8B1-ED7E-F246-BB60-8EDAB1FB99B5}" type="pres">
      <dgm:prSet presAssocID="{85CB858A-DE23-486B-A801-6065AE8645D5}" presName="cycle" presStyleCnt="0">
        <dgm:presLayoutVars>
          <dgm:dir/>
          <dgm:resizeHandles val="exact"/>
        </dgm:presLayoutVars>
      </dgm:prSet>
      <dgm:spPr/>
    </dgm:pt>
    <dgm:pt modelId="{09BCE3F4-BB9E-614E-B618-2629913C4CFC}" type="pres">
      <dgm:prSet presAssocID="{D091C671-2428-40B3-A037-59FE83DBC225}" presName="dummy" presStyleCnt="0"/>
      <dgm:spPr/>
    </dgm:pt>
    <dgm:pt modelId="{F368DB4C-6067-C547-B2B3-43874B5B4DF9}" type="pres">
      <dgm:prSet presAssocID="{D091C671-2428-40B3-A037-59FE83DBC225}" presName="node" presStyleLbl="revTx" presStyleIdx="0" presStyleCnt="5">
        <dgm:presLayoutVars>
          <dgm:bulletEnabled val="1"/>
        </dgm:presLayoutVars>
      </dgm:prSet>
      <dgm:spPr/>
    </dgm:pt>
    <dgm:pt modelId="{6EDB9702-5C19-064C-870A-A13A01E9C114}" type="pres">
      <dgm:prSet presAssocID="{A1685CF4-BD88-4E1B-898A-E85F77FF0CD7}" presName="sibTrans" presStyleLbl="node1" presStyleIdx="0" presStyleCnt="5"/>
      <dgm:spPr/>
    </dgm:pt>
    <dgm:pt modelId="{E5387398-45DE-3148-963B-3826DFB38453}" type="pres">
      <dgm:prSet presAssocID="{40C3A9E4-DBF9-4F29-90F8-D136DBA31069}" presName="dummy" presStyleCnt="0"/>
      <dgm:spPr/>
    </dgm:pt>
    <dgm:pt modelId="{69142E05-ED8F-D04B-900B-8246EA584502}" type="pres">
      <dgm:prSet presAssocID="{40C3A9E4-DBF9-4F29-90F8-D136DBA31069}" presName="node" presStyleLbl="revTx" presStyleIdx="1" presStyleCnt="5">
        <dgm:presLayoutVars>
          <dgm:bulletEnabled val="1"/>
        </dgm:presLayoutVars>
      </dgm:prSet>
      <dgm:spPr/>
    </dgm:pt>
    <dgm:pt modelId="{7067FEDA-CDA6-9C42-BBAD-73B24A0839AD}" type="pres">
      <dgm:prSet presAssocID="{46CC70BF-F88D-489A-A951-031FEA71C36B}" presName="sibTrans" presStyleLbl="node1" presStyleIdx="1" presStyleCnt="5" custLinFactNeighborX="0" custLinFactNeighborY="2851"/>
      <dgm:spPr/>
    </dgm:pt>
    <dgm:pt modelId="{E5474707-4CEA-5942-AFC4-613F3E3CFEB9}" type="pres">
      <dgm:prSet presAssocID="{0295B801-8855-4D1A-814B-17CE67382CFA}" presName="dummy" presStyleCnt="0"/>
      <dgm:spPr/>
    </dgm:pt>
    <dgm:pt modelId="{AE47598F-C015-924D-959D-9B06E431BB8A}" type="pres">
      <dgm:prSet presAssocID="{0295B801-8855-4D1A-814B-17CE67382CFA}" presName="node" presStyleLbl="revTx" presStyleIdx="2" presStyleCnt="5" custScaleX="173106">
        <dgm:presLayoutVars>
          <dgm:bulletEnabled val="1"/>
        </dgm:presLayoutVars>
      </dgm:prSet>
      <dgm:spPr/>
    </dgm:pt>
    <dgm:pt modelId="{15FC0CEC-87EA-A645-BDCB-B38F5531680B}" type="pres">
      <dgm:prSet presAssocID="{3B5A5566-F374-438E-9D7D-D654C6A3590D}" presName="sibTrans" presStyleLbl="node1" presStyleIdx="2" presStyleCnt="5" custLinFactNeighborX="-3940" custLinFactNeighborY="-176"/>
      <dgm:spPr/>
    </dgm:pt>
    <dgm:pt modelId="{3173D408-F2D9-774D-AE00-C8EEAB10506D}" type="pres">
      <dgm:prSet presAssocID="{004E8769-DFA3-4877-82F7-E47DF03062CA}" presName="dummy" presStyleCnt="0"/>
      <dgm:spPr/>
    </dgm:pt>
    <dgm:pt modelId="{61E0ECBC-25D1-C645-8D96-22AB4F2FDB21}" type="pres">
      <dgm:prSet presAssocID="{004E8769-DFA3-4877-82F7-E47DF03062CA}" presName="node" presStyleLbl="revTx" presStyleIdx="3" presStyleCnt="5">
        <dgm:presLayoutVars>
          <dgm:bulletEnabled val="1"/>
        </dgm:presLayoutVars>
      </dgm:prSet>
      <dgm:spPr/>
    </dgm:pt>
    <dgm:pt modelId="{4ABC3D89-9BCC-CB46-9154-2EDFDB0528A8}" type="pres">
      <dgm:prSet presAssocID="{750A52EB-73CD-4D95-92A0-B9525F41B9DD}" presName="sibTrans" presStyleLbl="node1" presStyleIdx="3" presStyleCnt="5"/>
      <dgm:spPr/>
    </dgm:pt>
    <dgm:pt modelId="{569C8412-353B-9541-A3D6-A76C4F152337}" type="pres">
      <dgm:prSet presAssocID="{18E5998B-FB4A-43F9-B82D-4C922257B366}" presName="dummy" presStyleCnt="0"/>
      <dgm:spPr/>
    </dgm:pt>
    <dgm:pt modelId="{FA2E6852-B8A1-E248-8E0A-CD59FE91C67B}" type="pres">
      <dgm:prSet presAssocID="{18E5998B-FB4A-43F9-B82D-4C922257B366}" presName="node" presStyleLbl="revTx" presStyleIdx="4" presStyleCnt="5">
        <dgm:presLayoutVars>
          <dgm:bulletEnabled val="1"/>
        </dgm:presLayoutVars>
      </dgm:prSet>
      <dgm:spPr/>
    </dgm:pt>
    <dgm:pt modelId="{BF90CA7C-AF8D-B345-9D69-9714EF3CA748}" type="pres">
      <dgm:prSet presAssocID="{AE335081-15CA-48A6-9F01-9A12E554A4C6}" presName="sibTrans" presStyleLbl="node1" presStyleIdx="4" presStyleCnt="5"/>
      <dgm:spPr/>
    </dgm:pt>
  </dgm:ptLst>
  <dgm:cxnLst>
    <dgm:cxn modelId="{B3C9D10D-3430-AF43-8D92-1DB94A51FDA7}" type="presOf" srcId="{46CC70BF-F88D-489A-A951-031FEA71C36B}" destId="{7067FEDA-CDA6-9C42-BBAD-73B24A0839AD}" srcOrd="0" destOrd="0" presId="urn:microsoft.com/office/officeart/2005/8/layout/cycle1"/>
    <dgm:cxn modelId="{66B45121-2054-7549-90F9-5E2E168BD48D}" type="presOf" srcId="{750A52EB-73CD-4D95-92A0-B9525F41B9DD}" destId="{4ABC3D89-9BCC-CB46-9154-2EDFDB0528A8}" srcOrd="0" destOrd="0" presId="urn:microsoft.com/office/officeart/2005/8/layout/cycle1"/>
    <dgm:cxn modelId="{4809FA27-6323-4176-AFF8-14C2C7A63579}" srcId="{85CB858A-DE23-486B-A801-6065AE8645D5}" destId="{18E5998B-FB4A-43F9-B82D-4C922257B366}" srcOrd="4" destOrd="0" parTransId="{16523689-EE7A-4663-8ECA-13505E539772}" sibTransId="{AE335081-15CA-48A6-9F01-9A12E554A4C6}"/>
    <dgm:cxn modelId="{5F15802A-B051-4855-A8FF-EBF68AE19644}" srcId="{85948089-5585-496A-BE63-41D19AA674EB}" destId="{2E500B38-C266-4C70-8A3E-C6EE43603BFB}" srcOrd="1" destOrd="0" parTransId="{CB9C6140-292A-4251-AEDE-523CE77F348F}" sibTransId="{75918D86-F7E6-42F4-AC8D-5E925DB460E6}"/>
    <dgm:cxn modelId="{CBA3DA2D-3EF5-AF41-8FC4-D6946D37F5D8}" type="presOf" srcId="{A1685CF4-BD88-4E1B-898A-E85F77FF0CD7}" destId="{6EDB9702-5C19-064C-870A-A13A01E9C114}" srcOrd="0" destOrd="0" presId="urn:microsoft.com/office/officeart/2005/8/layout/cycle1"/>
    <dgm:cxn modelId="{E734BF42-F0A5-47DF-80DE-8F93FA21B999}" srcId="{004E8769-DFA3-4877-82F7-E47DF03062CA}" destId="{534EE8B9-C0CB-4285-B4BE-CA0E77AC6D62}" srcOrd="0" destOrd="0" parTransId="{CD7EBBD1-2CD8-4659-B4D2-92766CF0B994}" sibTransId="{72D9D499-54B6-47C8-A65D-8B2C0C09B103}"/>
    <dgm:cxn modelId="{97237F46-06FE-46C4-A4DE-BB87F1844962}" srcId="{40C3A9E4-DBF9-4F29-90F8-D136DBA31069}" destId="{E0EDB1CA-B172-40C1-9C0A-6C6F287D183D}" srcOrd="0" destOrd="0" parTransId="{1F9E5AB8-74AC-4F97-BBF9-1201CDB7515B}" sibTransId="{428FC782-AC69-417F-BD58-CE877E91922B}"/>
    <dgm:cxn modelId="{5344DB48-F983-9241-AC47-97BAB1BFD7C5}" type="presOf" srcId="{2E500B38-C266-4C70-8A3E-C6EE43603BFB}" destId="{AE47598F-C015-924D-959D-9B06E431BB8A}" srcOrd="0" destOrd="3" presId="urn:microsoft.com/office/officeart/2005/8/layout/cycle1"/>
    <dgm:cxn modelId="{EC25074A-73D8-48BA-9926-A18388EFC9E5}" srcId="{40C3A9E4-DBF9-4F29-90F8-D136DBA31069}" destId="{4CCA7B86-0A0C-43A8-9730-3321B4F00A32}" srcOrd="1" destOrd="0" parTransId="{657A5DCE-05C3-4222-AA19-C440CAB8C0D5}" sibTransId="{97DB230B-A0B4-47FD-83AD-1F1D8E9EAB84}"/>
    <dgm:cxn modelId="{A322CC59-F8FB-2C49-BF1A-EAE4F9CE44E2}" type="presOf" srcId="{AE335081-15CA-48A6-9F01-9A12E554A4C6}" destId="{BF90CA7C-AF8D-B345-9D69-9714EF3CA748}" srcOrd="0" destOrd="0" presId="urn:microsoft.com/office/officeart/2005/8/layout/cycle1"/>
    <dgm:cxn modelId="{CA92805D-C5DF-E74D-84CD-44933B7DEB66}" type="presOf" srcId="{9A0EA79D-2CC4-4D99-BB8F-563A48B8202C}" destId="{AE47598F-C015-924D-959D-9B06E431BB8A}" srcOrd="0" destOrd="2" presId="urn:microsoft.com/office/officeart/2005/8/layout/cycle1"/>
    <dgm:cxn modelId="{DC7D4666-3490-2744-A08D-3925798647CB}" type="presOf" srcId="{D091C671-2428-40B3-A037-59FE83DBC225}" destId="{F368DB4C-6067-C547-B2B3-43874B5B4DF9}" srcOrd="0" destOrd="0" presId="urn:microsoft.com/office/officeart/2005/8/layout/cycle1"/>
    <dgm:cxn modelId="{99AF6F66-935A-E348-A9B3-567FDF7D118E}" type="presOf" srcId="{B819E1E8-45E2-4A29-9E2E-E0E7A7FAF7E4}" destId="{FA2E6852-B8A1-E248-8E0A-CD59FE91C67B}" srcOrd="0" destOrd="1" presId="urn:microsoft.com/office/officeart/2005/8/layout/cycle1"/>
    <dgm:cxn modelId="{9235FA75-7B68-E848-A80A-F98AD7F059D8}" type="presOf" srcId="{4CCA7B86-0A0C-43A8-9730-3321B4F00A32}" destId="{69142E05-ED8F-D04B-900B-8246EA584502}" srcOrd="0" destOrd="2" presId="urn:microsoft.com/office/officeart/2005/8/layout/cycle1"/>
    <dgm:cxn modelId="{D0832C7B-A51F-4E05-8F0A-E828CE2F1CF8}" srcId="{85CB858A-DE23-486B-A801-6065AE8645D5}" destId="{0295B801-8855-4D1A-814B-17CE67382CFA}" srcOrd="2" destOrd="0" parTransId="{D25622A6-3C0E-4D10-AA71-81557FB49306}" sibTransId="{3B5A5566-F374-438E-9D7D-D654C6A3590D}"/>
    <dgm:cxn modelId="{5DE0697F-3519-4FA3-97DB-3DA09628355D}" srcId="{85948089-5585-496A-BE63-41D19AA674EB}" destId="{9A0EA79D-2CC4-4D99-BB8F-563A48B8202C}" srcOrd="0" destOrd="0" parTransId="{EADD0911-5E77-405F-BD0F-401525B4BA98}" sibTransId="{C2F875D5-E773-4A58-A408-CEBF17E4C350}"/>
    <dgm:cxn modelId="{76409C89-7FED-9C44-92AB-1B48C9C6F513}" type="presOf" srcId="{B3010DAD-677D-4A60-ACE5-C9A1B06D0B46}" destId="{AE47598F-C015-924D-959D-9B06E431BB8A}" srcOrd="0" destOrd="4" presId="urn:microsoft.com/office/officeart/2005/8/layout/cycle1"/>
    <dgm:cxn modelId="{0781CC8E-F9CF-4CE6-9466-FF86564420FB}" srcId="{85CB858A-DE23-486B-A801-6065AE8645D5}" destId="{004E8769-DFA3-4877-82F7-E47DF03062CA}" srcOrd="3" destOrd="0" parTransId="{93D0934D-C4EE-4D34-BF8C-BC35152C90B1}" sibTransId="{750A52EB-73CD-4D95-92A0-B9525F41B9DD}"/>
    <dgm:cxn modelId="{CDCF6C92-96F0-2F4D-A1AF-C132C2B291A7}" type="presOf" srcId="{18E5998B-FB4A-43F9-B82D-4C922257B366}" destId="{FA2E6852-B8A1-E248-8E0A-CD59FE91C67B}" srcOrd="0" destOrd="0" presId="urn:microsoft.com/office/officeart/2005/8/layout/cycle1"/>
    <dgm:cxn modelId="{A98DBD9C-0888-F84E-AFF9-79E7C48289A6}" type="presOf" srcId="{0295B801-8855-4D1A-814B-17CE67382CFA}" destId="{AE47598F-C015-924D-959D-9B06E431BB8A}" srcOrd="0" destOrd="0" presId="urn:microsoft.com/office/officeart/2005/8/layout/cycle1"/>
    <dgm:cxn modelId="{7321ADA7-874D-402F-B2EE-91F1D5F8F48A}" srcId="{0295B801-8855-4D1A-814B-17CE67382CFA}" destId="{B3010DAD-677D-4A60-ACE5-C9A1B06D0B46}" srcOrd="1" destOrd="0" parTransId="{6BB751D3-F376-488F-8B47-E5354D7CC44D}" sibTransId="{7229131D-CCAE-4F78-BDBB-EA4C26EDBC41}"/>
    <dgm:cxn modelId="{97B28FAF-B023-45FF-830E-C9CBA7FE82DD}" srcId="{18E5998B-FB4A-43F9-B82D-4C922257B366}" destId="{B819E1E8-45E2-4A29-9E2E-E0E7A7FAF7E4}" srcOrd="0" destOrd="0" parTransId="{DFBDE4CE-5852-4946-AD82-33949732F7D3}" sibTransId="{92CB79F0-60F2-4416-AC94-ADF2683E9525}"/>
    <dgm:cxn modelId="{C64406B8-67B4-F644-B6D3-A2C677B4D7B2}" type="presOf" srcId="{85948089-5585-496A-BE63-41D19AA674EB}" destId="{AE47598F-C015-924D-959D-9B06E431BB8A}" srcOrd="0" destOrd="1" presId="urn:microsoft.com/office/officeart/2005/8/layout/cycle1"/>
    <dgm:cxn modelId="{1C0AD4BD-6CB8-4D2F-8C8E-E02773BDAD19}" srcId="{0295B801-8855-4D1A-814B-17CE67382CFA}" destId="{85948089-5585-496A-BE63-41D19AA674EB}" srcOrd="0" destOrd="0" parTransId="{10B743B5-5AFE-48A9-8278-5939BE5AF983}" sibTransId="{BDAE8000-8E7C-49FA-A6A7-356F58CC814E}"/>
    <dgm:cxn modelId="{349531C4-9A5A-1E4A-BD1D-E07A37F33861}" type="presOf" srcId="{534EE8B9-C0CB-4285-B4BE-CA0E77AC6D62}" destId="{61E0ECBC-25D1-C645-8D96-22AB4F2FDB21}" srcOrd="0" destOrd="1" presId="urn:microsoft.com/office/officeart/2005/8/layout/cycle1"/>
    <dgm:cxn modelId="{31B425C9-D187-1348-81C1-982415E76BD1}" type="presOf" srcId="{85CB858A-DE23-486B-A801-6065AE8645D5}" destId="{4EA3D8B1-ED7E-F246-BB60-8EDAB1FB99B5}" srcOrd="0" destOrd="0" presId="urn:microsoft.com/office/officeart/2005/8/layout/cycle1"/>
    <dgm:cxn modelId="{986791D6-EE0E-AC46-8D64-14B5E922E903}" type="presOf" srcId="{E0EDB1CA-B172-40C1-9C0A-6C6F287D183D}" destId="{69142E05-ED8F-D04B-900B-8246EA584502}" srcOrd="0" destOrd="1" presId="urn:microsoft.com/office/officeart/2005/8/layout/cycle1"/>
    <dgm:cxn modelId="{75E932D9-121A-4C0D-82C4-DB3ED3AA92B1}" srcId="{85CB858A-DE23-486B-A801-6065AE8645D5}" destId="{40C3A9E4-DBF9-4F29-90F8-D136DBA31069}" srcOrd="1" destOrd="0" parTransId="{A86F97AD-0A99-48C4-BB57-455A71C4E439}" sibTransId="{46CC70BF-F88D-489A-A951-031FEA71C36B}"/>
    <dgm:cxn modelId="{891EA1DC-CA87-2046-874D-ECE7CF50831A}" type="presOf" srcId="{3B5A5566-F374-438E-9D7D-D654C6A3590D}" destId="{15FC0CEC-87EA-A645-BDCB-B38F5531680B}" srcOrd="0" destOrd="0" presId="urn:microsoft.com/office/officeart/2005/8/layout/cycle1"/>
    <dgm:cxn modelId="{0DA6E8DF-8900-45F2-8FA0-75FE8B47ACA6}" srcId="{85CB858A-DE23-486B-A801-6065AE8645D5}" destId="{D091C671-2428-40B3-A037-59FE83DBC225}" srcOrd="0" destOrd="0" parTransId="{0F4F2E50-368B-4B80-890A-76C482F5269F}" sibTransId="{A1685CF4-BD88-4E1B-898A-E85F77FF0CD7}"/>
    <dgm:cxn modelId="{EC9F58EB-84A6-6049-AA9F-1DA6103D29FA}" type="presOf" srcId="{004E8769-DFA3-4877-82F7-E47DF03062CA}" destId="{61E0ECBC-25D1-C645-8D96-22AB4F2FDB21}" srcOrd="0" destOrd="0" presId="urn:microsoft.com/office/officeart/2005/8/layout/cycle1"/>
    <dgm:cxn modelId="{230D0BEC-04A8-D14A-88D7-8BA80FF7B991}" type="presOf" srcId="{40C3A9E4-DBF9-4F29-90F8-D136DBA31069}" destId="{69142E05-ED8F-D04B-900B-8246EA584502}" srcOrd="0" destOrd="0" presId="urn:microsoft.com/office/officeart/2005/8/layout/cycle1"/>
    <dgm:cxn modelId="{87F3178A-5543-8F4F-9D85-50E2AC329BD0}" type="presParOf" srcId="{4EA3D8B1-ED7E-F246-BB60-8EDAB1FB99B5}" destId="{09BCE3F4-BB9E-614E-B618-2629913C4CFC}" srcOrd="0" destOrd="0" presId="urn:microsoft.com/office/officeart/2005/8/layout/cycle1"/>
    <dgm:cxn modelId="{ACF9DA51-D7DC-204F-86D9-E14154841258}" type="presParOf" srcId="{4EA3D8B1-ED7E-F246-BB60-8EDAB1FB99B5}" destId="{F368DB4C-6067-C547-B2B3-43874B5B4DF9}" srcOrd="1" destOrd="0" presId="urn:microsoft.com/office/officeart/2005/8/layout/cycle1"/>
    <dgm:cxn modelId="{5E5E437F-0610-D64F-9F9B-A092B4A535D9}" type="presParOf" srcId="{4EA3D8B1-ED7E-F246-BB60-8EDAB1FB99B5}" destId="{6EDB9702-5C19-064C-870A-A13A01E9C114}" srcOrd="2" destOrd="0" presId="urn:microsoft.com/office/officeart/2005/8/layout/cycle1"/>
    <dgm:cxn modelId="{49AEAD6E-BB0B-424F-AB8E-163A441FA069}" type="presParOf" srcId="{4EA3D8B1-ED7E-F246-BB60-8EDAB1FB99B5}" destId="{E5387398-45DE-3148-963B-3826DFB38453}" srcOrd="3" destOrd="0" presId="urn:microsoft.com/office/officeart/2005/8/layout/cycle1"/>
    <dgm:cxn modelId="{72F0C347-E610-EE4E-8A46-18DAB34920A4}" type="presParOf" srcId="{4EA3D8B1-ED7E-F246-BB60-8EDAB1FB99B5}" destId="{69142E05-ED8F-D04B-900B-8246EA584502}" srcOrd="4" destOrd="0" presId="urn:microsoft.com/office/officeart/2005/8/layout/cycle1"/>
    <dgm:cxn modelId="{FC836BFE-D348-C74C-9446-32E3E0FB7EF1}" type="presParOf" srcId="{4EA3D8B1-ED7E-F246-BB60-8EDAB1FB99B5}" destId="{7067FEDA-CDA6-9C42-BBAD-73B24A0839AD}" srcOrd="5" destOrd="0" presId="urn:microsoft.com/office/officeart/2005/8/layout/cycle1"/>
    <dgm:cxn modelId="{39685D90-8D77-A14D-953F-D973972645B2}" type="presParOf" srcId="{4EA3D8B1-ED7E-F246-BB60-8EDAB1FB99B5}" destId="{E5474707-4CEA-5942-AFC4-613F3E3CFEB9}" srcOrd="6" destOrd="0" presId="urn:microsoft.com/office/officeart/2005/8/layout/cycle1"/>
    <dgm:cxn modelId="{609902A9-CC77-0A48-A7E6-2D7734412ABA}" type="presParOf" srcId="{4EA3D8B1-ED7E-F246-BB60-8EDAB1FB99B5}" destId="{AE47598F-C015-924D-959D-9B06E431BB8A}" srcOrd="7" destOrd="0" presId="urn:microsoft.com/office/officeart/2005/8/layout/cycle1"/>
    <dgm:cxn modelId="{43C60981-AB9B-4E49-B0FC-671CBCD6A0E5}" type="presParOf" srcId="{4EA3D8B1-ED7E-F246-BB60-8EDAB1FB99B5}" destId="{15FC0CEC-87EA-A645-BDCB-B38F5531680B}" srcOrd="8" destOrd="0" presId="urn:microsoft.com/office/officeart/2005/8/layout/cycle1"/>
    <dgm:cxn modelId="{0672063D-6EF9-4741-B620-4974CA5A7DAF}" type="presParOf" srcId="{4EA3D8B1-ED7E-F246-BB60-8EDAB1FB99B5}" destId="{3173D408-F2D9-774D-AE00-C8EEAB10506D}" srcOrd="9" destOrd="0" presId="urn:microsoft.com/office/officeart/2005/8/layout/cycle1"/>
    <dgm:cxn modelId="{2BB4F915-3520-C346-98B0-A1604A242CF6}" type="presParOf" srcId="{4EA3D8B1-ED7E-F246-BB60-8EDAB1FB99B5}" destId="{61E0ECBC-25D1-C645-8D96-22AB4F2FDB21}" srcOrd="10" destOrd="0" presId="urn:microsoft.com/office/officeart/2005/8/layout/cycle1"/>
    <dgm:cxn modelId="{B58ED069-2C90-8F4F-9569-2033C054D2E3}" type="presParOf" srcId="{4EA3D8B1-ED7E-F246-BB60-8EDAB1FB99B5}" destId="{4ABC3D89-9BCC-CB46-9154-2EDFDB0528A8}" srcOrd="11" destOrd="0" presId="urn:microsoft.com/office/officeart/2005/8/layout/cycle1"/>
    <dgm:cxn modelId="{1327DE5F-05A9-304A-BE55-2691614DFB4F}" type="presParOf" srcId="{4EA3D8B1-ED7E-F246-BB60-8EDAB1FB99B5}" destId="{569C8412-353B-9541-A3D6-A76C4F152337}" srcOrd="12" destOrd="0" presId="urn:microsoft.com/office/officeart/2005/8/layout/cycle1"/>
    <dgm:cxn modelId="{1292BBB0-94FF-5041-909D-206046D240C3}" type="presParOf" srcId="{4EA3D8B1-ED7E-F246-BB60-8EDAB1FB99B5}" destId="{FA2E6852-B8A1-E248-8E0A-CD59FE91C67B}" srcOrd="13" destOrd="0" presId="urn:microsoft.com/office/officeart/2005/8/layout/cycle1"/>
    <dgm:cxn modelId="{35170CE6-A379-FE4E-9308-548DC2C5A7DD}" type="presParOf" srcId="{4EA3D8B1-ED7E-F246-BB60-8EDAB1FB99B5}" destId="{BF90CA7C-AF8D-B345-9D69-9714EF3CA748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8DB4C-6067-C547-B2B3-43874B5B4DF9}">
      <dsp:nvSpPr>
        <dsp:cNvPr id="0" name=""/>
        <dsp:cNvSpPr/>
      </dsp:nvSpPr>
      <dsp:spPr>
        <a:xfrm>
          <a:off x="4298006" y="48816"/>
          <a:ext cx="1608853" cy="1608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To ensure that our recommendation system targets teenage viewers interested in period dramas, we followed a systematic methodology:</a:t>
          </a:r>
        </a:p>
      </dsp:txBody>
      <dsp:txXfrm>
        <a:off x="4298006" y="48816"/>
        <a:ext cx="1608853" cy="1608853"/>
      </dsp:txXfrm>
    </dsp:sp>
    <dsp:sp modelId="{6EDB9702-5C19-064C-870A-A13A01E9C114}">
      <dsp:nvSpPr>
        <dsp:cNvPr id="0" name=""/>
        <dsp:cNvSpPr/>
      </dsp:nvSpPr>
      <dsp:spPr>
        <a:xfrm>
          <a:off x="508905" y="1731"/>
          <a:ext cx="6037715" cy="6037715"/>
        </a:xfrm>
        <a:prstGeom prst="circularArrow">
          <a:avLst>
            <a:gd name="adj1" fmla="val 5196"/>
            <a:gd name="adj2" fmla="val 335618"/>
            <a:gd name="adj3" fmla="val 21294443"/>
            <a:gd name="adj4" fmla="val 19765186"/>
            <a:gd name="adj5" fmla="val 60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42E05-ED8F-D04B-900B-8246EA584502}">
      <dsp:nvSpPr>
        <dsp:cNvPr id="0" name=""/>
        <dsp:cNvSpPr/>
      </dsp:nvSpPr>
      <dsp:spPr>
        <a:xfrm>
          <a:off x="5271205" y="3044015"/>
          <a:ext cx="1608853" cy="1608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Data Cleaning</a:t>
          </a:r>
          <a:r>
            <a:rPr lang="en-US" sz="900" kern="1200" dirty="0"/>
            <a:t>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Removed rows with missing critical information like descriptions and genres.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Standardized text in description and listed_in columns by converting it to lowercase.</a:t>
          </a:r>
        </a:p>
      </dsp:txBody>
      <dsp:txXfrm>
        <a:off x="5271205" y="3044015"/>
        <a:ext cx="1608853" cy="1608853"/>
      </dsp:txXfrm>
    </dsp:sp>
    <dsp:sp modelId="{7067FEDA-CDA6-9C42-BBAD-73B24A0839AD}">
      <dsp:nvSpPr>
        <dsp:cNvPr id="0" name=""/>
        <dsp:cNvSpPr/>
      </dsp:nvSpPr>
      <dsp:spPr>
        <a:xfrm>
          <a:off x="508905" y="173866"/>
          <a:ext cx="6037715" cy="6037715"/>
        </a:xfrm>
        <a:prstGeom prst="circularArrow">
          <a:avLst>
            <a:gd name="adj1" fmla="val 5196"/>
            <a:gd name="adj2" fmla="val 335618"/>
            <a:gd name="adj3" fmla="val 3185292"/>
            <a:gd name="adj4" fmla="val 2252289"/>
            <a:gd name="adj5" fmla="val 60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7598F-C015-924D-959D-9B06E431BB8A}">
      <dsp:nvSpPr>
        <dsp:cNvPr id="0" name=""/>
        <dsp:cNvSpPr/>
      </dsp:nvSpPr>
      <dsp:spPr>
        <a:xfrm>
          <a:off x="2135252" y="4895150"/>
          <a:ext cx="2785021" cy="1608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Clustering the Data</a:t>
          </a:r>
          <a:r>
            <a:rPr lang="en-US" sz="900" kern="1200" dirty="0"/>
            <a:t>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Created two clusters based on specific criteria: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dirty="0"/>
            <a:t>is_teenage</a:t>
          </a:r>
          <a:r>
            <a:rPr lang="en-US" sz="800" kern="1200" dirty="0"/>
            <a:t>: Identified content related to teenage themes using keywords like "teen," "school," and "adventure."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/>
            <a:t>is_period_drama</a:t>
          </a:r>
          <a:r>
            <a:rPr lang="en-US" sz="800" kern="1200"/>
            <a:t>: Identified period dramas using keywords like "historical," "period drama," and "classic."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Combined these two clusters to extract titles that belong to both groups.</a:t>
          </a:r>
        </a:p>
      </dsp:txBody>
      <dsp:txXfrm>
        <a:off x="2135252" y="4895150"/>
        <a:ext cx="2785021" cy="1608853"/>
      </dsp:txXfrm>
    </dsp:sp>
    <dsp:sp modelId="{15FC0CEC-87EA-A645-BDCB-B38F5531680B}">
      <dsp:nvSpPr>
        <dsp:cNvPr id="0" name=""/>
        <dsp:cNvSpPr/>
      </dsp:nvSpPr>
      <dsp:spPr>
        <a:xfrm>
          <a:off x="271019" y="-8894"/>
          <a:ext cx="6037715" cy="6037715"/>
        </a:xfrm>
        <a:prstGeom prst="circularArrow">
          <a:avLst>
            <a:gd name="adj1" fmla="val 5196"/>
            <a:gd name="adj2" fmla="val 335618"/>
            <a:gd name="adj3" fmla="val 8212093"/>
            <a:gd name="adj4" fmla="val 7279090"/>
            <a:gd name="adj5" fmla="val 60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0ECBC-25D1-C645-8D96-22AB4F2FDB21}">
      <dsp:nvSpPr>
        <dsp:cNvPr id="0" name=""/>
        <dsp:cNvSpPr/>
      </dsp:nvSpPr>
      <dsp:spPr>
        <a:xfrm>
          <a:off x="175468" y="3044015"/>
          <a:ext cx="1608853" cy="1608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Filtered Dataset</a:t>
          </a:r>
          <a:r>
            <a:rPr lang="en-US" sz="900" kern="1200" dirty="0"/>
            <a:t>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The resulting dataset includes only content that is relevant for teenage viewers and falls under the period drama category.</a:t>
          </a:r>
        </a:p>
      </dsp:txBody>
      <dsp:txXfrm>
        <a:off x="175468" y="3044015"/>
        <a:ext cx="1608853" cy="1608853"/>
      </dsp:txXfrm>
    </dsp:sp>
    <dsp:sp modelId="{4ABC3D89-9BCC-CB46-9154-2EDFDB0528A8}">
      <dsp:nvSpPr>
        <dsp:cNvPr id="0" name=""/>
        <dsp:cNvSpPr/>
      </dsp:nvSpPr>
      <dsp:spPr>
        <a:xfrm>
          <a:off x="508905" y="1731"/>
          <a:ext cx="6037715" cy="6037715"/>
        </a:xfrm>
        <a:prstGeom prst="circularArrow">
          <a:avLst>
            <a:gd name="adj1" fmla="val 5196"/>
            <a:gd name="adj2" fmla="val 335618"/>
            <a:gd name="adj3" fmla="val 12299196"/>
            <a:gd name="adj4" fmla="val 10769939"/>
            <a:gd name="adj5" fmla="val 60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E6852-B8A1-E248-8E0A-CD59FE91C67B}">
      <dsp:nvSpPr>
        <dsp:cNvPr id="0" name=""/>
        <dsp:cNvSpPr/>
      </dsp:nvSpPr>
      <dsp:spPr>
        <a:xfrm>
          <a:off x="1148667" y="48816"/>
          <a:ext cx="1608853" cy="1608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Dataset Splitting</a:t>
          </a:r>
          <a:r>
            <a:rPr lang="en-US" sz="900" kern="1200" dirty="0"/>
            <a:t>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The filtered dataset was divided into </a:t>
          </a:r>
          <a:r>
            <a:rPr lang="en-US" sz="800" b="1" kern="1200"/>
            <a:t>training (80%)</a:t>
          </a:r>
          <a:r>
            <a:rPr lang="en-US" sz="800" kern="1200"/>
            <a:t> and </a:t>
          </a:r>
          <a:r>
            <a:rPr lang="en-US" sz="800" b="1" kern="1200"/>
            <a:t>testing (20%)</a:t>
          </a:r>
          <a:r>
            <a:rPr lang="en-US" sz="800" kern="1200"/>
            <a:t> sets for further modeling and evaluation.</a:t>
          </a:r>
        </a:p>
      </dsp:txBody>
      <dsp:txXfrm>
        <a:off x="1148667" y="48816"/>
        <a:ext cx="1608853" cy="1608853"/>
      </dsp:txXfrm>
    </dsp:sp>
    <dsp:sp modelId="{BF90CA7C-AF8D-B345-9D69-9714EF3CA748}">
      <dsp:nvSpPr>
        <dsp:cNvPr id="0" name=""/>
        <dsp:cNvSpPr/>
      </dsp:nvSpPr>
      <dsp:spPr>
        <a:xfrm>
          <a:off x="508905" y="1731"/>
          <a:ext cx="6037715" cy="6037715"/>
        </a:xfrm>
        <a:prstGeom prst="circularArrow">
          <a:avLst>
            <a:gd name="adj1" fmla="val 5196"/>
            <a:gd name="adj2" fmla="val 335618"/>
            <a:gd name="adj3" fmla="val 16866928"/>
            <a:gd name="adj4" fmla="val 15197454"/>
            <a:gd name="adj5" fmla="val 60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7CEAD-5714-A749-9441-0712469D0CE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ABA13-41A2-B142-AF24-E3B199BD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7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ABA13-41A2-B142-AF24-E3B199BDEB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5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ABA13-41A2-B142-AF24-E3B199BDEB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92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Notes for Presentation: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Highlight that the recommendations were generated using </a:t>
            </a:r>
            <a:r>
              <a:rPr lang="en-US" b="1" dirty="0"/>
              <a:t>TF-IDF content-based filtering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Mention that these titles were selected based on their </a:t>
            </a:r>
            <a:r>
              <a:rPr lang="en-US" b="1" dirty="0"/>
              <a:t>cosine similarity</a:t>
            </a:r>
            <a:r>
              <a:rPr lang="en-US" dirty="0"/>
              <a:t> to the query description.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Emphasize how the system effectively retrieves relevant titles matching historical drama themes for teenagers.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ABA13-41A2-B142-AF24-E3B199BDEB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2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similarity score</a:t>
            </a:r>
            <a:r>
              <a:rPr lang="en-US" dirty="0"/>
              <a:t> and the </a:t>
            </a:r>
            <a:r>
              <a:rPr lang="en-US" b="1" dirty="0"/>
              <a:t>evaluation metrics (Precision, Recall, and F1-Score)</a:t>
            </a:r>
            <a:r>
              <a:rPr lang="en-US" dirty="0"/>
              <a:t> are related, but they measure different things: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Similarity Score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This measures how "similar" the description of a recommended item is to the input query.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It's calculated using methods like TF-IDF or Word Embeddings, and it helps rank the recommendations based on their relevance.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Precision, Recall, and F1-Score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These evaluate the overall </a:t>
            </a:r>
            <a:r>
              <a:rPr lang="en-US" b="1" dirty="0"/>
              <a:t>performance of the recommendation system</a:t>
            </a:r>
            <a:r>
              <a:rPr lang="en-US" dirty="0"/>
              <a:t>, not individual similarity scores.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Precision</a:t>
            </a:r>
            <a:r>
              <a:rPr lang="en-US" dirty="0"/>
              <a:t> tells us how many of the recommended items are actually relevant.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Recall</a:t>
            </a:r>
            <a:r>
              <a:rPr lang="en-US" dirty="0"/>
              <a:t> tells us how many of the relevant items we successfully recommended.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F1-Score</a:t>
            </a:r>
            <a:r>
              <a:rPr lang="en-US" dirty="0"/>
              <a:t> combines both Precision and Recall to give a balanced measure.</a:t>
            </a:r>
          </a:p>
          <a:p>
            <a:r>
              <a:rPr lang="en-US" b="1" dirty="0"/>
              <a:t>Why are Precision, Recall, and F1-Score the Same for TF-IDF and Word Embeddings?</a:t>
            </a:r>
          </a:p>
          <a:p>
            <a:r>
              <a:rPr lang="en-US" dirty="0"/>
              <a:t>Both models might have different </a:t>
            </a:r>
            <a:r>
              <a:rPr lang="en-US" b="1" dirty="0"/>
              <a:t>similarity scores</a:t>
            </a:r>
            <a:r>
              <a:rPr lang="en-US" dirty="0"/>
              <a:t> for each recommended item because they use different methods to calculate relevance. However, if the </a:t>
            </a:r>
            <a:r>
              <a:rPr lang="en-US" b="1" dirty="0"/>
              <a:t>top recommended items</a:t>
            </a:r>
            <a:r>
              <a:rPr lang="en-US" dirty="0"/>
              <a:t> from both models are the same and match the relevant items in the test data, their Precision, Recall, and F1-Score will be identical.</a:t>
            </a:r>
          </a:p>
          <a:p>
            <a:r>
              <a:rPr lang="en-US" dirty="0"/>
              <a:t>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both models recommend the same set of </a:t>
            </a:r>
            <a:r>
              <a:rPr lang="en-US" b="1" dirty="0"/>
              <a:t>relevant movies</a:t>
            </a:r>
            <a:r>
              <a:rPr lang="en-US" dirty="0"/>
              <a:t> (even if the similarity scores differ), they are equally effective at identifying relevant content. Hence, their evaluation metrics will be identical.</a:t>
            </a:r>
          </a:p>
          <a:p>
            <a:r>
              <a:rPr lang="en-US" dirty="0"/>
              <a:t>In short: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Similarity Score</a:t>
            </a:r>
            <a:r>
              <a:rPr lang="en-US" dirty="0"/>
              <a:t> is about ranking individual items based on how close they are to the query.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Precision, Recall, and F1-Score</a:t>
            </a:r>
            <a:r>
              <a:rPr lang="en-US" dirty="0"/>
              <a:t> are about how well the entire set of recommendations performs in finding relevant content.</a:t>
            </a:r>
          </a:p>
          <a:p>
            <a:r>
              <a:rPr lang="en-US" b="1" dirty="0"/>
              <a:t>You said: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ABA13-41A2-B142-AF24-E3B199BDEB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85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ABA13-41A2-B142-AF24-E3B199BDEB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ABA13-41A2-B142-AF24-E3B199BDEB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60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9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2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8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1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47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1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06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827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02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87" name="Freeform: Shape 1086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91" name="Rectangle 1090">
            <a:extLst>
              <a:ext uri="{FF2B5EF4-FFF2-40B4-BE49-F238E27FC236}">
                <a16:creationId xmlns:a16="http://schemas.microsoft.com/office/drawing/2014/main" id="{5D3B97D3-3894-4963-90C5-4EAA66131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D0895-E5FB-FD69-9083-74113D293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0873" y="872935"/>
            <a:ext cx="5798126" cy="13608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2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 NETFLIX MEETING TEENAGERS' EXPECTATIONS?</a:t>
            </a:r>
            <a:br>
              <a:rPr lang="en-US" sz="22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Incorporating advanced ethical frameworks in </a:t>
            </a:r>
            <a:r>
              <a:rPr lang="en-US" sz="2200" cap="none" dirty="0"/>
              <a:t>N</a:t>
            </a:r>
            <a:r>
              <a:rPr lang="en-US" sz="22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etflix's recommendation system.</a:t>
            </a:r>
          </a:p>
        </p:txBody>
      </p:sp>
      <p:pic>
        <p:nvPicPr>
          <p:cNvPr id="1026" name="Picture 2" descr="Netflix Closes Successful Upfront and Expands Advertiser Capabilities -  About Netflix">
            <a:extLst>
              <a:ext uri="{FF2B5EF4-FFF2-40B4-BE49-F238E27FC236}">
                <a16:creationId xmlns:a16="http://schemas.microsoft.com/office/drawing/2014/main" id="{7CA088F3-29DF-DB69-83EA-33D822893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0" r="41595"/>
          <a:stretch/>
        </p:blipFill>
        <p:spPr bwMode="auto">
          <a:xfrm>
            <a:off x="1430484" y="1175285"/>
            <a:ext cx="2975262" cy="443671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C1436EE-305F-D156-FED6-9405C2F5D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0873" y="2627452"/>
            <a:ext cx="5798126" cy="354474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Uthista Vallabhaneni</a:t>
            </a:r>
          </a:p>
          <a:p>
            <a:pPr>
              <a:lnSpc>
                <a:spcPct val="200000"/>
              </a:lnSpc>
            </a:pPr>
            <a:r>
              <a:rPr lang="en-US" dirty="0"/>
              <a:t>26</a:t>
            </a:r>
            <a:r>
              <a:rPr lang="en-US" baseline="30000" dirty="0"/>
              <a:t> </a:t>
            </a:r>
            <a:r>
              <a:rPr lang="en-US" dirty="0"/>
              <a:t>Nov 2024</a:t>
            </a:r>
          </a:p>
          <a:p>
            <a:pPr>
              <a:lnSpc>
                <a:spcPct val="200000"/>
              </a:lnSpc>
            </a:pPr>
            <a:r>
              <a:rPr lang="en-US" dirty="0"/>
              <a:t>Saint Louis University</a:t>
            </a:r>
          </a:p>
        </p:txBody>
      </p:sp>
    </p:spTree>
    <p:extLst>
      <p:ext uri="{BB962C8B-B14F-4D97-AF65-F5344CB8AC3E}">
        <p14:creationId xmlns:p14="http://schemas.microsoft.com/office/powerpoint/2010/main" val="2213504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Freeform: Shape 5145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157" name="Straight Connector 5156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58" name="Rectangle 5157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Download Red Characters Collage From Netflix Background | Wallpapers.com">
            <a:extLst>
              <a:ext uri="{FF2B5EF4-FFF2-40B4-BE49-F238E27FC236}">
                <a16:creationId xmlns:a16="http://schemas.microsoft.com/office/drawing/2014/main" id="{2EA5838F-8815-402D-7104-598B3A08B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04" y="3183"/>
            <a:ext cx="12170696" cy="684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9" name="Freeform: Shape 5151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60" name="Freeform: Shape 5153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776F-F8EE-211D-DC7A-C82CAEC1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76" y="717911"/>
            <a:ext cx="8574162" cy="12717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cap="all" spc="300" dirty="0">
                <a:solidFill>
                  <a:srgbClr val="FFFFFF"/>
                </a:solidFill>
              </a:rPr>
              <a:t>TF-IDF Recommendation System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28086-C42D-080E-7040-96985CB30961}"/>
              </a:ext>
            </a:extLst>
          </p:cNvPr>
          <p:cNvSpPr txBox="1"/>
          <p:nvPr/>
        </p:nvSpPr>
        <p:spPr>
          <a:xfrm>
            <a:off x="237876" y="1585695"/>
            <a:ext cx="4122137" cy="13823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A classic historical drama about a young girl navigating life in a tumultuous era.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A878BFB-C940-FE79-47D7-4D0B404F7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247" y="15711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Recommendations: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90F7095D-E92E-C54E-9203-3F692C394C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861925"/>
              </p:ext>
            </p:extLst>
          </p:nvPr>
        </p:nvGraphicFramePr>
        <p:xfrm>
          <a:off x="5041247" y="2056506"/>
          <a:ext cx="6295946" cy="428933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572270">
                  <a:extLst>
                    <a:ext uri="{9D8B030D-6E8A-4147-A177-3AD203B41FA5}">
                      <a16:colId xmlns:a16="http://schemas.microsoft.com/office/drawing/2014/main" val="2768486974"/>
                    </a:ext>
                  </a:extLst>
                </a:gridCol>
                <a:gridCol w="1572270">
                  <a:extLst>
                    <a:ext uri="{9D8B030D-6E8A-4147-A177-3AD203B41FA5}">
                      <a16:colId xmlns:a16="http://schemas.microsoft.com/office/drawing/2014/main" val="2882097957"/>
                    </a:ext>
                  </a:extLst>
                </a:gridCol>
                <a:gridCol w="1714958">
                  <a:extLst>
                    <a:ext uri="{9D8B030D-6E8A-4147-A177-3AD203B41FA5}">
                      <a16:colId xmlns:a16="http://schemas.microsoft.com/office/drawing/2014/main" val="1586068751"/>
                    </a:ext>
                  </a:extLst>
                </a:gridCol>
                <a:gridCol w="1436448">
                  <a:extLst>
                    <a:ext uri="{9D8B030D-6E8A-4147-A177-3AD203B41FA5}">
                      <a16:colId xmlns:a16="http://schemas.microsoft.com/office/drawing/2014/main" val="562577570"/>
                    </a:ext>
                  </a:extLst>
                </a:gridCol>
              </a:tblGrid>
              <a:tr h="28950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Index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Title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Similarity Score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386648"/>
                  </a:ext>
                </a:extLst>
              </a:tr>
              <a:tr h="9411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6396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Cézanne et </a:t>
                      </a:r>
                      <a:r>
                        <a:rPr lang="en-US" sz="1000" dirty="0" err="1">
                          <a:effectLst/>
                        </a:rPr>
                        <a:t>moi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this historical drama explores the long and of...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9757381"/>
                  </a:ext>
                </a:extLst>
              </a:tr>
              <a:tr h="764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8184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The Adventures of </a:t>
                      </a:r>
                      <a:r>
                        <a:rPr lang="en-US" sz="1000" dirty="0" err="1">
                          <a:effectLst/>
                        </a:rPr>
                        <a:t>Tintin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this 3-d motion capture adapts </a:t>
                      </a:r>
                      <a:r>
                        <a:rPr lang="en-US" sz="1000" dirty="0" err="1">
                          <a:effectLst/>
                        </a:rPr>
                        <a:t>georges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remi's</a:t>
                      </a:r>
                      <a:r>
                        <a:rPr lang="en-US" sz="1000" dirty="0">
                          <a:effectLst/>
                        </a:rPr>
                        <a:t> 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979961"/>
                  </a:ext>
                </a:extLst>
              </a:tr>
              <a:tr h="764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</a:rPr>
                        <a:t>8531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The Time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based on the </a:t>
                      </a:r>
                      <a:r>
                        <a:rPr lang="en-US" sz="1000" dirty="0" err="1">
                          <a:effectLst/>
                        </a:rPr>
                        <a:t>h.g</a:t>
                      </a:r>
                      <a:r>
                        <a:rPr lang="en-US" sz="1000" dirty="0">
                          <a:effectLst/>
                        </a:rPr>
                        <a:t>. wells classic, this </a:t>
                      </a:r>
                      <a:r>
                        <a:rPr lang="en-US" sz="1000" dirty="0" err="1">
                          <a:effectLst/>
                        </a:rPr>
                        <a:t>adventur</a:t>
                      </a:r>
                      <a:r>
                        <a:rPr lang="en-US" sz="10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267638"/>
                  </a:ext>
                </a:extLst>
              </a:tr>
              <a:tr h="764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</a:rPr>
                        <a:t>6804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Friday the 13th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a group of teenage camp counselors raises the 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731124"/>
                  </a:ext>
                </a:extLst>
              </a:tr>
              <a:tr h="764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</a:rPr>
                        <a:t>8290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The Evil Dead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during a stop at a remote cabin deep within </a:t>
                      </a:r>
                      <a:r>
                        <a:rPr lang="en-US" sz="1000" dirty="0" err="1">
                          <a:effectLst/>
                        </a:rPr>
                        <a:t>th.</a:t>
                      </a:r>
                      <a:r>
                        <a:rPr lang="en-US" sz="1000" dirty="0">
                          <a:effectLst/>
                        </a:rPr>
                        <a:t>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451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92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6" name="Freeform: Shape 7185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188" name="Straight Connector 7187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90" name="Rectangle 7189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8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5C1923B9-2417-071F-5CEA-41B6AEE8B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" y="0"/>
            <a:ext cx="12191979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2" name="Freeform: Shape 7191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94" name="Freeform: Shape 7193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64B3E-BFFE-BC2D-8AC8-BECBFE5F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35" y="896111"/>
            <a:ext cx="8285019" cy="5750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dirty="0"/>
              <a:t>TF-IDF Graphs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b="1" dirty="0"/>
              <a:t>Bar Chart</a:t>
            </a:r>
            <a:r>
              <a:rPr lang="en-US" sz="1800" dirty="0"/>
              <a:t>: Displays similarity scores for the top 5 TF-IDF recommendations.</a:t>
            </a:r>
            <a:br>
              <a:rPr lang="en-US" sz="1800" dirty="0"/>
            </a:br>
            <a:r>
              <a:rPr lang="en-US" sz="1800" b="1" dirty="0"/>
              <a:t>Heatmap</a:t>
            </a:r>
            <a:r>
              <a:rPr lang="en-US" sz="1800" dirty="0"/>
              <a:t>: Visual representation of similarity scores for TF-IDF recommendations.</a:t>
            </a:r>
            <a:br>
              <a:rPr lang="en-US" sz="1800" dirty="0"/>
            </a:br>
            <a:endParaRPr lang="en-US" sz="3600" cap="all" spc="300" dirty="0">
              <a:solidFill>
                <a:srgbClr val="FFFFFF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D586D01-677A-DC9C-CDD9-DFF77A5A7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335" y="2453788"/>
            <a:ext cx="5539118" cy="31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B106DE-772A-D927-9CDB-367C6C18A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5219" y="2540265"/>
            <a:ext cx="5818600" cy="317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95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Netflix Wallpapers (32 images) - WallpaperCat">
            <a:extLst>
              <a:ext uri="{FF2B5EF4-FFF2-40B4-BE49-F238E27FC236}">
                <a16:creationId xmlns:a16="http://schemas.microsoft.com/office/drawing/2014/main" id="{A9D5F326-A029-B647-C542-389B41541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963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5D2FF-A151-B09C-49BA-6E624F7CA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42" y="571272"/>
            <a:ext cx="7762009" cy="118478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WORD EMBEDDINGS</a:t>
            </a:r>
            <a:r>
              <a:rPr lang="en-US" sz="2500" spc="300" dirty="0"/>
              <a:t> </a:t>
            </a:r>
            <a:r>
              <a:rPr lang="en-US" sz="2500" cap="all" spc="300" dirty="0"/>
              <a:t>Recommendation System Results</a:t>
            </a:r>
            <a:endParaRPr lang="en-US" sz="25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B6EE7D-2D9A-3606-5557-C91C416FD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305765"/>
              </p:ext>
            </p:extLst>
          </p:nvPr>
        </p:nvGraphicFramePr>
        <p:xfrm>
          <a:off x="4845269" y="1610591"/>
          <a:ext cx="6761376" cy="41987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54650">
                  <a:extLst>
                    <a:ext uri="{9D8B030D-6E8A-4147-A177-3AD203B41FA5}">
                      <a16:colId xmlns:a16="http://schemas.microsoft.com/office/drawing/2014/main" val="905068808"/>
                    </a:ext>
                  </a:extLst>
                </a:gridCol>
                <a:gridCol w="2125471">
                  <a:extLst>
                    <a:ext uri="{9D8B030D-6E8A-4147-A177-3AD203B41FA5}">
                      <a16:colId xmlns:a16="http://schemas.microsoft.com/office/drawing/2014/main" val="4072200352"/>
                    </a:ext>
                  </a:extLst>
                </a:gridCol>
                <a:gridCol w="2290976">
                  <a:extLst>
                    <a:ext uri="{9D8B030D-6E8A-4147-A177-3AD203B41FA5}">
                      <a16:colId xmlns:a16="http://schemas.microsoft.com/office/drawing/2014/main" val="1447918079"/>
                    </a:ext>
                  </a:extLst>
                </a:gridCol>
                <a:gridCol w="1490279">
                  <a:extLst>
                    <a:ext uri="{9D8B030D-6E8A-4147-A177-3AD203B41FA5}">
                      <a16:colId xmlns:a16="http://schemas.microsoft.com/office/drawing/2014/main" val="2689525340"/>
                    </a:ext>
                  </a:extLst>
                </a:gridCol>
              </a:tblGrid>
              <a:tr h="407395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effectLst/>
                        </a:rPr>
                        <a:t>Index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Title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Similarity Score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146179"/>
                  </a:ext>
                </a:extLst>
              </a:tr>
              <a:tr h="751010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8290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The Evil Dead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during a stop at a remote cabin deep within th...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0.83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19188"/>
                  </a:ext>
                </a:extLst>
              </a:tr>
              <a:tr h="751010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6804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Friday the 13th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a group of teenage camp counselors raises the ...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0.79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893169"/>
                  </a:ext>
                </a:extLst>
              </a:tr>
              <a:tr h="751010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6396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Cézanne et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</a:rPr>
                        <a:t>moi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this historical drama explores the long and of...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0.70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247477"/>
                  </a:ext>
                </a:extLst>
              </a:tr>
              <a:tr h="751010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8184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The Adventures of Tintin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this 3-d motion capture adapts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</a:rPr>
                        <a:t>georges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</a:rPr>
                        <a:t>remi's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 ...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0.69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07613"/>
                  </a:ext>
                </a:extLst>
              </a:tr>
              <a:tr h="751010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8531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The Time Machine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based on the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</a:rPr>
                        <a:t>h.g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. wells classic, this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</a:rPr>
                        <a:t>adventur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0.68</a:t>
                      </a:r>
                    </a:p>
                  </a:txBody>
                  <a:tcPr marL="77949" marR="77949" marT="38975" marB="3897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576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302782-2761-7B99-104F-74B5BCFF1B2B}"/>
              </a:ext>
            </a:extLst>
          </p:cNvPr>
          <p:cNvSpPr txBox="1"/>
          <p:nvPr/>
        </p:nvSpPr>
        <p:spPr>
          <a:xfrm>
            <a:off x="838202" y="1879705"/>
            <a:ext cx="32869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A classic historical drama about a young girl navigating life in a tumultuous era.</a:t>
            </a:r>
          </a:p>
        </p:txBody>
      </p:sp>
    </p:spTree>
    <p:extLst>
      <p:ext uri="{BB962C8B-B14F-4D97-AF65-F5344CB8AC3E}">
        <p14:creationId xmlns:p14="http://schemas.microsoft.com/office/powerpoint/2010/main" val="233185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etflix Background Images - Free Download on Freepik">
            <a:extLst>
              <a:ext uri="{FF2B5EF4-FFF2-40B4-BE49-F238E27FC236}">
                <a16:creationId xmlns:a16="http://schemas.microsoft.com/office/drawing/2014/main" id="{C39DC677-5489-0E83-C431-49B814A59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3D82A-9AEB-266E-F3BC-01BB5327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5" y="949135"/>
            <a:ext cx="9905999" cy="1360898"/>
          </a:xfrm>
        </p:spPr>
        <p:txBody>
          <a:bodyPr>
            <a:noAutofit/>
          </a:bodyPr>
          <a:lstStyle/>
          <a:p>
            <a:r>
              <a:rPr lang="en-US" sz="1800" b="1" dirty="0"/>
              <a:t>Word Embeddings Graphs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b="1" dirty="0"/>
              <a:t>Bar Chart</a:t>
            </a:r>
            <a:r>
              <a:rPr lang="en-US" sz="1800" dirty="0"/>
              <a:t>: Displays similarity scores for the top 5 Word Embeddings recommendations.</a:t>
            </a:r>
            <a:br>
              <a:rPr lang="en-US" sz="1800" dirty="0"/>
            </a:br>
            <a:r>
              <a:rPr lang="en-US" sz="1800" b="1" dirty="0"/>
              <a:t>Heatmap</a:t>
            </a:r>
            <a:r>
              <a:rPr lang="en-US" sz="1800" dirty="0"/>
              <a:t>: Color-coded similarity scores for Word Embeddings recommendations.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317ACDC-A872-6E58-4103-A3FDE634DF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210" y="2417953"/>
            <a:ext cx="6013131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A65E059-9FE8-E720-4F94-62914FDC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5" y="2417952"/>
            <a:ext cx="5157216" cy="356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755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NETFLIX 1080P, 2K, 4K, 5K HD wallpapers free download | Wallpaper Flare">
            <a:extLst>
              <a:ext uri="{FF2B5EF4-FFF2-40B4-BE49-F238E27FC236}">
                <a16:creationId xmlns:a16="http://schemas.microsoft.com/office/drawing/2014/main" id="{23FEBA4F-EDC1-5F57-33CD-30992BB12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87"/>
            <a:ext cx="12184566" cy="6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56AB3-D135-3B19-C3FA-D893D1AB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73" y="249382"/>
            <a:ext cx="9905999" cy="1360898"/>
          </a:xfrm>
        </p:spPr>
        <p:txBody>
          <a:bodyPr/>
          <a:lstStyle/>
          <a:p>
            <a:r>
              <a:rPr lang="en-US" dirty="0"/>
              <a:t>Evaluation of Recommendation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74DF-75B3-87B0-0B15-AB8F9C2CF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399808"/>
            <a:ext cx="6244938" cy="451558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/>
              <a:t>Metrics and Their Meanings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Precision: </a:t>
            </a:r>
            <a:r>
              <a:rPr lang="en-US" dirty="0"/>
              <a:t>Measures the percentage of correctly recommended items out of all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Recall: </a:t>
            </a:r>
            <a:r>
              <a:rPr lang="en-US" dirty="0"/>
              <a:t>Measures the percentage of relevant items identified by the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F1-Score: </a:t>
            </a:r>
            <a:r>
              <a:rPr lang="en-US" dirty="0"/>
              <a:t>Balances precision and recall for overall accuracy.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Why Are Metrics Identical Despite Different Similarity Scores?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models (TF-IDF and Word Embeddings) may assign </a:t>
            </a:r>
            <a:r>
              <a:rPr lang="en-US" b="1" dirty="0"/>
              <a:t>different similarity scores</a:t>
            </a:r>
            <a:r>
              <a:rPr lang="en-US" dirty="0"/>
              <a:t> to the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 </a:t>
            </a:r>
            <a:r>
              <a:rPr lang="en-US" b="1" dirty="0"/>
              <a:t>top recommendations</a:t>
            </a:r>
            <a:r>
              <a:rPr lang="en-US" dirty="0"/>
              <a:t> from both models are the same and relevant to the test data, their </a:t>
            </a:r>
            <a:r>
              <a:rPr lang="en-US" b="1" dirty="0"/>
              <a:t>Precision, Recall, and F1-Score</a:t>
            </a:r>
            <a:r>
              <a:rPr lang="en-US" dirty="0"/>
              <a:t> will be identical.</a:t>
            </a:r>
          </a:p>
          <a:p>
            <a:r>
              <a:rPr lang="en-US" b="1" dirty="0"/>
              <a:t>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TF-IDF Recommendations</a:t>
            </a:r>
            <a:r>
              <a:rPr lang="en-US" dirty="0"/>
              <a:t>: Cézanne et </a:t>
            </a:r>
            <a:r>
              <a:rPr lang="en-US" dirty="0" err="1"/>
              <a:t>moi</a:t>
            </a:r>
            <a:r>
              <a:rPr lang="en-US" dirty="0"/>
              <a:t>, The Adventures of Tintin,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Word Embeddings Recommendations</a:t>
            </a:r>
            <a:r>
              <a:rPr lang="en-US" dirty="0"/>
              <a:t>: Same titles with slightly different similarity scores.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models identify the same </a:t>
            </a:r>
            <a:r>
              <a:rPr lang="en-US" b="1" dirty="0"/>
              <a:t>relevant content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Precision: 1.0</a:t>
            </a:r>
            <a:r>
              <a:rPr lang="en-US" dirty="0"/>
              <a:t>, </a:t>
            </a:r>
            <a:r>
              <a:rPr lang="en-US" b="1" dirty="0"/>
              <a:t>Recall: 1.0</a:t>
            </a:r>
            <a:r>
              <a:rPr lang="en-US" dirty="0"/>
              <a:t>, </a:t>
            </a:r>
            <a:r>
              <a:rPr lang="en-US" b="1" dirty="0"/>
              <a:t>F1-Score: 1.0</a:t>
            </a:r>
            <a:endParaRPr lang="en-US" dirty="0"/>
          </a:p>
          <a:p>
            <a:pPr marL="0" indent="0">
              <a:buNone/>
            </a:pPr>
            <a:r>
              <a:rPr lang="en-US" sz="2100" b="1" dirty="0"/>
              <a:t>Conclusion:</a:t>
            </a:r>
            <a:endParaRPr lang="en-US" sz="2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Both methods are highly accurate and effective for recommending historical dramas for teenage viewers.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 Performance consistency across methods suggests robustness in recommendation quality.</a:t>
            </a:r>
          </a:p>
          <a:p>
            <a:pPr marL="0" indent="0">
              <a:buNone/>
            </a:pPr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E488D7-F1C0-D795-8199-D2EB63D6B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927458"/>
              </p:ext>
            </p:extLst>
          </p:nvPr>
        </p:nvGraphicFramePr>
        <p:xfrm>
          <a:off x="7159336" y="2463438"/>
          <a:ext cx="4772892" cy="119416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93223">
                  <a:extLst>
                    <a:ext uri="{9D8B030D-6E8A-4147-A177-3AD203B41FA5}">
                      <a16:colId xmlns:a16="http://schemas.microsoft.com/office/drawing/2014/main" val="1956341244"/>
                    </a:ext>
                  </a:extLst>
                </a:gridCol>
                <a:gridCol w="1193223">
                  <a:extLst>
                    <a:ext uri="{9D8B030D-6E8A-4147-A177-3AD203B41FA5}">
                      <a16:colId xmlns:a16="http://schemas.microsoft.com/office/drawing/2014/main" val="58934685"/>
                    </a:ext>
                  </a:extLst>
                </a:gridCol>
                <a:gridCol w="1193223">
                  <a:extLst>
                    <a:ext uri="{9D8B030D-6E8A-4147-A177-3AD203B41FA5}">
                      <a16:colId xmlns:a16="http://schemas.microsoft.com/office/drawing/2014/main" val="3579950182"/>
                    </a:ext>
                  </a:extLst>
                </a:gridCol>
                <a:gridCol w="1193223">
                  <a:extLst>
                    <a:ext uri="{9D8B030D-6E8A-4147-A177-3AD203B41FA5}">
                      <a16:colId xmlns:a16="http://schemas.microsoft.com/office/drawing/2014/main" val="3329084580"/>
                    </a:ext>
                  </a:extLst>
                </a:gridCol>
              </a:tblGrid>
              <a:tr h="344315">
                <a:tc>
                  <a:txBody>
                    <a:bodyPr/>
                    <a:lstStyle/>
                    <a:p>
                      <a:r>
                        <a:rPr lang="en-US" sz="900" b="1" dirty="0"/>
                        <a:t>Method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Precision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Recall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F1-Score</a:t>
                      </a:r>
                      <a:endParaRPr 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61474"/>
                  </a:ext>
                </a:extLst>
              </a:tr>
              <a:tr h="344315">
                <a:tc>
                  <a:txBody>
                    <a:bodyPr/>
                    <a:lstStyle/>
                    <a:p>
                      <a:r>
                        <a:rPr lang="en-US" sz="900" b="1"/>
                        <a:t>TF-IDF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563583"/>
                  </a:ext>
                </a:extLst>
              </a:tr>
              <a:tr h="505532">
                <a:tc>
                  <a:txBody>
                    <a:bodyPr/>
                    <a:lstStyle/>
                    <a:p>
                      <a:r>
                        <a:rPr lang="en-US" sz="900" b="1"/>
                        <a:t>Word Embeddings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32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35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600+] Netflix Wallpapers | Wallpapers.com">
            <a:extLst>
              <a:ext uri="{FF2B5EF4-FFF2-40B4-BE49-F238E27FC236}">
                <a16:creationId xmlns:a16="http://schemas.microsoft.com/office/drawing/2014/main" id="{ACA65763-0BED-45FD-B9F4-BE28B255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AA5DA-48D9-3A68-CC1D-B20C1C77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1" dirty="0"/>
              <a:t>What Did We Do?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K-Fold Cross-Validation:</a:t>
            </a:r>
            <a:endParaRPr lang="en-US" sz="1200" dirty="0"/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Split the dataset into </a:t>
            </a:r>
            <a:r>
              <a:rPr lang="en-US" sz="1200" b="1" dirty="0"/>
              <a:t>5 parts (folds)</a:t>
            </a:r>
            <a:r>
              <a:rPr lang="en-US" sz="12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Used </a:t>
            </a:r>
            <a:r>
              <a:rPr lang="en-US" sz="1200" b="1" dirty="0"/>
              <a:t>4 folds</a:t>
            </a:r>
            <a:r>
              <a:rPr lang="en-US" sz="1200" dirty="0"/>
              <a:t> to train and </a:t>
            </a:r>
            <a:r>
              <a:rPr lang="en-US" sz="1200" b="1" dirty="0"/>
              <a:t>1 fold</a:t>
            </a:r>
            <a:r>
              <a:rPr lang="en-US" sz="1200" dirty="0"/>
              <a:t> to test the model.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Repeated the process </a:t>
            </a:r>
            <a:r>
              <a:rPr lang="en-US" sz="1200" b="1" dirty="0"/>
              <a:t>5 times</a:t>
            </a:r>
            <a:r>
              <a:rPr lang="en-US" sz="1200" dirty="0"/>
              <a:t> to ensure consistent performance.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Evaluated Metrics for Each Fold:</a:t>
            </a:r>
            <a:endParaRPr lang="en-US" sz="1200" dirty="0"/>
          </a:p>
          <a:p>
            <a:pPr marL="742950" lvl="1" indent="-285750">
              <a:buFont typeface="+mj-lt"/>
              <a:buAutoNum type="arabicPeriod"/>
            </a:pPr>
            <a:r>
              <a:rPr lang="en-US" sz="1200" b="1" dirty="0"/>
              <a:t>Precision</a:t>
            </a:r>
            <a:r>
              <a:rPr lang="en-US" sz="1200" dirty="0"/>
              <a:t>: Measures the accuracy of recommended results.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b="1" dirty="0"/>
              <a:t>Recall</a:t>
            </a:r>
            <a:r>
              <a:rPr lang="en-US" sz="1200" dirty="0"/>
              <a:t>: Measures whether all relevant results were recommended.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b="1" dirty="0"/>
              <a:t>F1-Score</a:t>
            </a:r>
            <a:r>
              <a:rPr lang="en-US" sz="1200" dirty="0"/>
              <a:t>: Balances Precision and Recall.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Why Did We Do This?</a:t>
            </a:r>
            <a:endParaRPr lang="en-US" sz="1200" dirty="0"/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To confirm the </a:t>
            </a:r>
            <a:r>
              <a:rPr lang="en-US" sz="1200" b="1" dirty="0"/>
              <a:t>reliability and consistency</a:t>
            </a:r>
            <a:r>
              <a:rPr lang="en-US" sz="1200" dirty="0"/>
              <a:t> of both models.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Ensure that performance does not depend on a single train-test split.</a:t>
            </a:r>
          </a:p>
          <a:p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845D2-5826-6DA9-2201-6E444048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Cross-Validation and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A1001A-3ECD-3788-7C30-10028826B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06937"/>
              </p:ext>
            </p:extLst>
          </p:nvPr>
        </p:nvGraphicFramePr>
        <p:xfrm>
          <a:off x="6748041" y="3156033"/>
          <a:ext cx="4213184" cy="957498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106592">
                  <a:extLst>
                    <a:ext uri="{9D8B030D-6E8A-4147-A177-3AD203B41FA5}">
                      <a16:colId xmlns:a16="http://schemas.microsoft.com/office/drawing/2014/main" val="776261751"/>
                    </a:ext>
                  </a:extLst>
                </a:gridCol>
                <a:gridCol w="2106592">
                  <a:extLst>
                    <a:ext uri="{9D8B030D-6E8A-4147-A177-3AD203B41FA5}">
                      <a16:colId xmlns:a16="http://schemas.microsoft.com/office/drawing/2014/main" val="293455865"/>
                    </a:ext>
                  </a:extLst>
                </a:gridCol>
              </a:tblGrid>
              <a:tr h="446832">
                <a:tc>
                  <a:txBody>
                    <a:bodyPr/>
                    <a:lstStyle/>
                    <a:p>
                      <a:r>
                        <a:rPr lang="en-US" sz="800" b="1" dirty="0"/>
                        <a:t>Model</a:t>
                      </a:r>
                      <a:endParaRPr lang="en-US" sz="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Average F1-Score (Cross-Validation)</a:t>
                      </a:r>
                      <a:endParaRPr lang="en-US" sz="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002238"/>
                  </a:ext>
                </a:extLst>
              </a:tr>
              <a:tr h="255333">
                <a:tc>
                  <a:txBody>
                    <a:bodyPr/>
                    <a:lstStyle/>
                    <a:p>
                      <a:r>
                        <a:rPr lang="en-US" sz="800" b="1"/>
                        <a:t>TF-IDF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0.8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751220"/>
                  </a:ext>
                </a:extLst>
              </a:tr>
              <a:tr h="255333">
                <a:tc>
                  <a:txBody>
                    <a:bodyPr/>
                    <a:lstStyle/>
                    <a:p>
                      <a:r>
                        <a:rPr lang="en-US" sz="800" b="1"/>
                        <a:t>Word Embeddings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1.0</a:t>
                      </a:r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696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8D9C4-F24C-8578-9B58-DA0C81A69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8684"/>
              </p:ext>
            </p:extLst>
          </p:nvPr>
        </p:nvGraphicFramePr>
        <p:xfrm>
          <a:off x="6748041" y="1816587"/>
          <a:ext cx="5099613" cy="927883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699871">
                  <a:extLst>
                    <a:ext uri="{9D8B030D-6E8A-4147-A177-3AD203B41FA5}">
                      <a16:colId xmlns:a16="http://schemas.microsoft.com/office/drawing/2014/main" val="3741894572"/>
                    </a:ext>
                  </a:extLst>
                </a:gridCol>
                <a:gridCol w="1699871">
                  <a:extLst>
                    <a:ext uri="{9D8B030D-6E8A-4147-A177-3AD203B41FA5}">
                      <a16:colId xmlns:a16="http://schemas.microsoft.com/office/drawing/2014/main" val="1976293643"/>
                    </a:ext>
                  </a:extLst>
                </a:gridCol>
                <a:gridCol w="1699871">
                  <a:extLst>
                    <a:ext uri="{9D8B030D-6E8A-4147-A177-3AD203B41FA5}">
                      <a16:colId xmlns:a16="http://schemas.microsoft.com/office/drawing/2014/main" val="3396168898"/>
                    </a:ext>
                  </a:extLst>
                </a:gridCol>
              </a:tblGrid>
              <a:tr h="242083">
                <a:tc>
                  <a:txBody>
                    <a:bodyPr/>
                    <a:lstStyle/>
                    <a:p>
                      <a:r>
                        <a:rPr lang="en-US" sz="900" b="1" dirty="0"/>
                        <a:t>Metric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TF-IDF</a:t>
                      </a:r>
                      <a:endParaRPr lang="en-US" sz="90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Word Embeddings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847820"/>
                  </a:ext>
                </a:extLst>
              </a:tr>
              <a:tr h="182940">
                <a:tc>
                  <a:txBody>
                    <a:bodyPr/>
                    <a:lstStyle/>
                    <a:p>
                      <a:r>
                        <a:rPr lang="en-US" sz="900" b="1"/>
                        <a:t>Precision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424351"/>
                  </a:ext>
                </a:extLst>
              </a:tr>
              <a:tr h="182940">
                <a:tc>
                  <a:txBody>
                    <a:bodyPr/>
                    <a:lstStyle/>
                    <a:p>
                      <a:r>
                        <a:rPr lang="en-US" sz="900" b="1" dirty="0"/>
                        <a:t>Recall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942292"/>
                  </a:ext>
                </a:extLst>
              </a:tr>
              <a:tr h="182940">
                <a:tc>
                  <a:txBody>
                    <a:bodyPr/>
                    <a:lstStyle/>
                    <a:p>
                      <a:r>
                        <a:rPr lang="en-US" sz="900" b="1"/>
                        <a:t>F1-Score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34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829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Netflix Just Announced Its Smartest Idea Yet. Customers Are Going to Love It">
            <a:extLst>
              <a:ext uri="{FF2B5EF4-FFF2-40B4-BE49-F238E27FC236}">
                <a16:creationId xmlns:a16="http://schemas.microsoft.com/office/drawing/2014/main" id="{B3572FB9-D202-D992-3E01-2D78193B6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4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EE444D-E952-99B7-6FB4-33521E65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09" y="166879"/>
            <a:ext cx="9905999" cy="1360898"/>
          </a:xfrm>
        </p:spPr>
        <p:txBody>
          <a:bodyPr/>
          <a:lstStyle/>
          <a:p>
            <a:r>
              <a:rPr lang="en-US" dirty="0"/>
              <a:t>Hybrid Recommendation System: Combining TF-IDF and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49FE8-73EC-A0B8-7004-FECD96764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29" y="1971064"/>
            <a:ext cx="7399116" cy="37215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100" b="1" dirty="0"/>
              <a:t>Why Did I Do This?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To </a:t>
            </a:r>
            <a:r>
              <a:rPr lang="en-US" sz="1100" b="1" dirty="0"/>
              <a:t>balance exact keyword matching</a:t>
            </a:r>
            <a:r>
              <a:rPr lang="en-US" sz="1100" dirty="0"/>
              <a:t> (TF-IDF) with </a:t>
            </a:r>
            <a:r>
              <a:rPr lang="en-US" sz="1100" b="1" dirty="0"/>
              <a:t>semantic understanding</a:t>
            </a:r>
            <a:r>
              <a:rPr lang="en-US" sz="1100" dirty="0"/>
              <a:t> (Word Embeddings).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This improves the recommendation system by combining both text-based and context-based relevance.</a:t>
            </a:r>
          </a:p>
          <a:p>
            <a:pPr marL="0" indent="0">
              <a:buNone/>
            </a:pPr>
            <a:r>
              <a:rPr lang="en-US" sz="1100" b="1" dirty="0"/>
              <a:t>What Did I Do?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Calculated Two Similarity Scores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TF-IDF Similarity</a:t>
            </a:r>
            <a:r>
              <a:rPr lang="en-US" sz="1050" dirty="0"/>
              <a:t>: Measures word-level accuracy.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Word Embedding Similarity</a:t>
            </a:r>
            <a:r>
              <a:rPr lang="en-US" sz="1050" dirty="0"/>
              <a:t>: Measures semantic and contextual meaning.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Combined the Scores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dirty="0"/>
              <a:t>Used a </a:t>
            </a:r>
            <a:r>
              <a:rPr lang="en-US" sz="1050" b="1" dirty="0"/>
              <a:t>weighted formula</a:t>
            </a:r>
            <a:r>
              <a:rPr lang="en-US" sz="1050" dirty="0"/>
              <a:t>: Hybrid Score = ( TF-IDF Weight × TF-IDF Similarity ) + ( Embed Weight × Word Embedding Similarity)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Ranked and Selected the Results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dirty="0"/>
              <a:t>Sorted by the </a:t>
            </a:r>
            <a:r>
              <a:rPr lang="en-US" sz="1050" b="1" dirty="0"/>
              <a:t>Hybrid Scores</a:t>
            </a:r>
            <a:r>
              <a:rPr lang="en-US" sz="105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dirty="0"/>
              <a:t>Displayed the </a:t>
            </a:r>
            <a:r>
              <a:rPr lang="en-US" sz="1050" b="1" dirty="0"/>
              <a:t>Top 10 Recommendations</a:t>
            </a:r>
            <a:r>
              <a:rPr lang="en-US" sz="1050" dirty="0"/>
              <a:t>.</a:t>
            </a:r>
          </a:p>
          <a:p>
            <a:pPr marL="0" indent="0">
              <a:buNone/>
            </a:pPr>
            <a:endParaRPr lang="en-US" sz="1100" dirty="0"/>
          </a:p>
          <a:p>
            <a:endParaRPr lang="en-US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E063B7-7118-DE24-7748-6C9E4E007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384281"/>
              </p:ext>
            </p:extLst>
          </p:nvPr>
        </p:nvGraphicFramePr>
        <p:xfrm>
          <a:off x="7905509" y="1971066"/>
          <a:ext cx="4085862" cy="3721531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361954">
                  <a:extLst>
                    <a:ext uri="{9D8B030D-6E8A-4147-A177-3AD203B41FA5}">
                      <a16:colId xmlns:a16="http://schemas.microsoft.com/office/drawing/2014/main" val="3493197062"/>
                    </a:ext>
                  </a:extLst>
                </a:gridCol>
                <a:gridCol w="1361954">
                  <a:extLst>
                    <a:ext uri="{9D8B030D-6E8A-4147-A177-3AD203B41FA5}">
                      <a16:colId xmlns:a16="http://schemas.microsoft.com/office/drawing/2014/main" val="1677082684"/>
                    </a:ext>
                  </a:extLst>
                </a:gridCol>
                <a:gridCol w="1361954">
                  <a:extLst>
                    <a:ext uri="{9D8B030D-6E8A-4147-A177-3AD203B41FA5}">
                      <a16:colId xmlns:a16="http://schemas.microsoft.com/office/drawing/2014/main" val="2416020531"/>
                    </a:ext>
                  </a:extLst>
                </a:gridCol>
              </a:tblGrid>
              <a:tr h="336209">
                <a:tc>
                  <a:txBody>
                    <a:bodyPr/>
                    <a:lstStyle/>
                    <a:p>
                      <a:r>
                        <a:rPr lang="en-US" sz="800" b="1" dirty="0"/>
                        <a:t>Rank</a:t>
                      </a:r>
                      <a:endParaRPr lang="en-US" sz="800" dirty="0"/>
                    </a:p>
                  </a:txBody>
                  <a:tcPr marL="81071" marR="81071" marT="40535" marB="4053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Title</a:t>
                      </a:r>
                      <a:endParaRPr lang="en-US" sz="800" dirty="0"/>
                    </a:p>
                  </a:txBody>
                  <a:tcPr marL="81071" marR="81071" marT="40535" marB="4053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Hybrid Score</a:t>
                      </a:r>
                      <a:endParaRPr lang="en-US" sz="800" dirty="0"/>
                    </a:p>
                  </a:txBody>
                  <a:tcPr marL="81071" marR="81071" marT="40535" marB="4053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688885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r>
                        <a:rPr lang="en-US" sz="800"/>
                        <a:t>1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Devil's Bride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0.85</a:t>
                      </a:r>
                    </a:p>
                  </a:txBody>
                  <a:tcPr marL="81071" marR="81071" marT="40535" marB="40535" anchor="ctr"/>
                </a:tc>
                <a:extLst>
                  <a:ext uri="{0D108BD9-81ED-4DB2-BD59-A6C34878D82A}">
                    <a16:rowId xmlns:a16="http://schemas.microsoft.com/office/drawing/2014/main" val="891881111"/>
                  </a:ext>
                </a:extLst>
              </a:tr>
              <a:tr h="359441">
                <a:tc>
                  <a:txBody>
                    <a:bodyPr/>
                    <a:lstStyle/>
                    <a:p>
                      <a:r>
                        <a:rPr lang="en-US" sz="800"/>
                        <a:t>2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The End of the F***ing World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0.84</a:t>
                      </a:r>
                    </a:p>
                  </a:txBody>
                  <a:tcPr marL="81071" marR="81071" marT="40535" marB="40535" anchor="ctr"/>
                </a:tc>
                <a:extLst>
                  <a:ext uri="{0D108BD9-81ED-4DB2-BD59-A6C34878D82A}">
                    <a16:rowId xmlns:a16="http://schemas.microsoft.com/office/drawing/2014/main" val="857022276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Call the Midwife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0.83</a:t>
                      </a:r>
                    </a:p>
                  </a:txBody>
                  <a:tcPr marL="81071" marR="81071" marT="40535" marB="40535" anchor="ctr"/>
                </a:tc>
                <a:extLst>
                  <a:ext uri="{0D108BD9-81ED-4DB2-BD59-A6C34878D82A}">
                    <a16:rowId xmlns:a16="http://schemas.microsoft.com/office/drawing/2014/main" val="1819139079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r>
                        <a:rPr lang="en-US" sz="800"/>
                        <a:t>4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Romina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0.82</a:t>
                      </a:r>
                    </a:p>
                  </a:txBody>
                  <a:tcPr marL="81071" marR="81071" marT="40535" marB="40535" anchor="ctr"/>
                </a:tc>
                <a:extLst>
                  <a:ext uri="{0D108BD9-81ED-4DB2-BD59-A6C34878D82A}">
                    <a16:rowId xmlns:a16="http://schemas.microsoft.com/office/drawing/2014/main" val="2841404447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r>
                        <a:rPr lang="en-US" sz="800"/>
                        <a:t>5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Meghnadbodh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Rohoshyo</a:t>
                      </a:r>
                      <a:endParaRPr lang="en-US" sz="800" dirty="0"/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0.81</a:t>
                      </a:r>
                    </a:p>
                  </a:txBody>
                  <a:tcPr marL="81071" marR="81071" marT="40535" marB="40535" anchor="ctr"/>
                </a:tc>
                <a:extLst>
                  <a:ext uri="{0D108BD9-81ED-4DB2-BD59-A6C34878D82A}">
                    <a16:rowId xmlns:a16="http://schemas.microsoft.com/office/drawing/2014/main" val="4215610085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r>
                        <a:rPr lang="en-US" sz="800"/>
                        <a:t>6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The Monster of Mangatiti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0.80</a:t>
                      </a:r>
                    </a:p>
                  </a:txBody>
                  <a:tcPr marL="81071" marR="81071" marT="40535" marB="40535" anchor="ctr"/>
                </a:tc>
                <a:extLst>
                  <a:ext uri="{0D108BD9-81ED-4DB2-BD59-A6C34878D82A}">
                    <a16:rowId xmlns:a16="http://schemas.microsoft.com/office/drawing/2014/main" val="900556031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We Are the Wave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0.79</a:t>
                      </a:r>
                    </a:p>
                  </a:txBody>
                  <a:tcPr marL="81071" marR="81071" marT="40535" marB="40535" anchor="ctr"/>
                </a:tc>
                <a:extLst>
                  <a:ext uri="{0D108BD9-81ED-4DB2-BD59-A6C34878D82A}">
                    <a16:rowId xmlns:a16="http://schemas.microsoft.com/office/drawing/2014/main" val="1877096899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r>
                        <a:rPr lang="en-US" sz="800"/>
                        <a:t>8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Barrio Universitario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0.78</a:t>
                      </a:r>
                    </a:p>
                  </a:txBody>
                  <a:tcPr marL="81071" marR="81071" marT="40535" marB="40535" anchor="ctr"/>
                </a:tc>
                <a:extLst>
                  <a:ext uri="{0D108BD9-81ED-4DB2-BD59-A6C34878D82A}">
                    <a16:rowId xmlns:a16="http://schemas.microsoft.com/office/drawing/2014/main" val="175793476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r>
                        <a:rPr lang="en-US" sz="800"/>
                        <a:t>9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Rurouni Kenshin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0.77</a:t>
                      </a:r>
                    </a:p>
                  </a:txBody>
                  <a:tcPr marL="81071" marR="81071" marT="40535" marB="40535" anchor="ctr"/>
                </a:tc>
                <a:extLst>
                  <a:ext uri="{0D108BD9-81ED-4DB2-BD59-A6C34878D82A}">
                    <a16:rowId xmlns:a16="http://schemas.microsoft.com/office/drawing/2014/main" val="2988662652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r>
                        <a:rPr lang="en-US" sz="800"/>
                        <a:t>10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LoveTrue</a:t>
                      </a:r>
                    </a:p>
                  </a:txBody>
                  <a:tcPr marL="81071" marR="81071" marT="40535" marB="40535"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0.76</a:t>
                      </a:r>
                    </a:p>
                  </a:txBody>
                  <a:tcPr marL="81071" marR="81071" marT="40535" marB="40535" anchor="ctr"/>
                </a:tc>
                <a:extLst>
                  <a:ext uri="{0D108BD9-81ED-4DB2-BD59-A6C34878D82A}">
                    <a16:rowId xmlns:a16="http://schemas.microsoft.com/office/drawing/2014/main" val="756211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969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Netflix Wallpapers (32 images) - WallpaperCat">
            <a:extLst>
              <a:ext uri="{FF2B5EF4-FFF2-40B4-BE49-F238E27FC236}">
                <a16:creationId xmlns:a16="http://schemas.microsoft.com/office/drawing/2014/main" id="{A101DD5A-758C-80DE-CC99-EA52883CE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109" y="0"/>
            <a:ext cx="125245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2902A5-610C-F437-EC30-28507D99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OF </a:t>
            </a:r>
            <a:r>
              <a:rPr lang="en-US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HYBRID</a:t>
            </a:r>
            <a:r>
              <a:rPr lang="en-US" dirty="0"/>
              <a:t> SIMILARITY SCORES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6BCB-3950-B30E-1948-878BA42D1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4088757" cy="3268122"/>
          </a:xfrm>
        </p:spPr>
        <p:txBody>
          <a:bodyPr>
            <a:normAutofit/>
          </a:bodyPr>
          <a:lstStyle/>
          <a:p>
            <a:r>
              <a:rPr lang="en-US" sz="1200" dirty="0"/>
              <a:t>The </a:t>
            </a:r>
            <a:r>
              <a:rPr lang="en-US" sz="1200" b="1" dirty="0"/>
              <a:t>Hybrid Approach</a:t>
            </a:r>
            <a:r>
              <a:rPr lang="en-US" sz="1200" dirty="0"/>
              <a:t> delivers robust recommendations by combining the precision of </a:t>
            </a:r>
            <a:r>
              <a:rPr lang="en-US" sz="1200" b="1" dirty="0"/>
              <a:t>TF-IDF</a:t>
            </a:r>
            <a:r>
              <a:rPr lang="en-US" sz="1200" dirty="0"/>
              <a:t> with the contextual understanding of </a:t>
            </a:r>
            <a:r>
              <a:rPr lang="en-US" sz="1200" b="1" dirty="0"/>
              <a:t>Word Embeddings</a:t>
            </a:r>
            <a:r>
              <a:rPr lang="en-US" sz="1200" dirty="0"/>
              <a:t>, resulting in a </a:t>
            </a:r>
            <a:r>
              <a:rPr lang="en-US" sz="1200" b="1" dirty="0"/>
              <a:t>balanced and accurate output</a:t>
            </a:r>
            <a:r>
              <a:rPr lang="en-US" sz="1200" dirty="0"/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65B6EB-582D-F9E9-2B31-08FAF199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757" y="1990846"/>
            <a:ext cx="6698753" cy="360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9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tflix logo HD wallpapers | Pxfuel">
            <a:extLst>
              <a:ext uri="{FF2B5EF4-FFF2-40B4-BE49-F238E27FC236}">
                <a16:creationId xmlns:a16="http://schemas.microsoft.com/office/drawing/2014/main" id="{A8CB950A-F551-4E4F-B8EE-C9E86D27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97" y="1"/>
            <a:ext cx="12284597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19600-3FB0-E177-43A8-E056531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5" y="472647"/>
            <a:ext cx="9905999" cy="1360898"/>
          </a:xfrm>
        </p:spPr>
        <p:txBody>
          <a:bodyPr/>
          <a:lstStyle/>
          <a:p>
            <a:r>
              <a:rPr lang="en-US" dirty="0"/>
              <a:t>Hybrid Recommendations with Metadata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8E31-6E3D-4BBE-7D67-90D8A7F5B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52" y="2233832"/>
            <a:ext cx="6901405" cy="4624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50" b="1" dirty="0"/>
              <a:t>What Did We Do?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Combined </a:t>
            </a:r>
            <a:r>
              <a:rPr lang="en-US" sz="1050" b="1" dirty="0"/>
              <a:t>TF-IDF</a:t>
            </a:r>
            <a:r>
              <a:rPr lang="en-US" sz="1050" dirty="0"/>
              <a:t>, </a:t>
            </a:r>
            <a:r>
              <a:rPr lang="en-US" sz="1050" b="1" dirty="0"/>
              <a:t>Word Embeddings</a:t>
            </a:r>
            <a:r>
              <a:rPr lang="en-US" sz="1050" dirty="0"/>
              <a:t>, and </a:t>
            </a:r>
            <a:r>
              <a:rPr lang="en-US" sz="1050" b="1" dirty="0"/>
              <a:t>Metadata Similarity</a:t>
            </a:r>
            <a:r>
              <a:rPr lang="en-US" sz="1050" dirty="0"/>
              <a:t> to improve the recommendation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Used </a:t>
            </a:r>
            <a:r>
              <a:rPr lang="en-US" sz="1050" b="1" dirty="0"/>
              <a:t>weighted scores</a:t>
            </a:r>
            <a:r>
              <a:rPr lang="en-US" sz="1050" dirty="0"/>
              <a:t> for each method: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TF-IDF Weight: </a:t>
            </a:r>
            <a:r>
              <a:rPr lang="en-US" sz="1000" b="1" dirty="0"/>
              <a:t>0.4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Word Embeddings Weight: </a:t>
            </a:r>
            <a:r>
              <a:rPr lang="en-US" sz="1000" b="1" dirty="0"/>
              <a:t>0.4</a:t>
            </a:r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Metadata Weight: </a:t>
            </a:r>
            <a:r>
              <a:rPr lang="en-US" sz="1000" b="1" dirty="0"/>
              <a:t>0.2</a:t>
            </a:r>
            <a:endParaRPr lang="en-US" sz="1000" dirty="0"/>
          </a:p>
          <a:p>
            <a:pPr marL="0" indent="0">
              <a:buNone/>
            </a:pPr>
            <a:r>
              <a:rPr lang="en-US" sz="1050" b="1" dirty="0"/>
              <a:t>How Does It Work?</a:t>
            </a:r>
          </a:p>
          <a:p>
            <a:pPr>
              <a:buFont typeface="+mj-lt"/>
              <a:buAutoNum type="arabicPeriod"/>
            </a:pPr>
            <a:r>
              <a:rPr lang="en-US" sz="1050" b="1" dirty="0"/>
              <a:t>TF-IDF Similarity</a:t>
            </a:r>
            <a:r>
              <a:rPr lang="en-US" sz="1050" dirty="0"/>
              <a:t>: Measures text-based similarity using the description of titles.</a:t>
            </a:r>
          </a:p>
          <a:p>
            <a:pPr>
              <a:buFont typeface="+mj-lt"/>
              <a:buAutoNum type="arabicPeriod"/>
            </a:pPr>
            <a:r>
              <a:rPr lang="en-US" sz="1050" b="1" dirty="0"/>
              <a:t>Word Embeddings</a:t>
            </a:r>
            <a:r>
              <a:rPr lang="en-US" sz="1050" dirty="0"/>
              <a:t>: Captures the meaning of the text using word vectors.</a:t>
            </a:r>
          </a:p>
          <a:p>
            <a:pPr>
              <a:buFont typeface="+mj-lt"/>
              <a:buAutoNum type="arabicPeriod"/>
            </a:pPr>
            <a:r>
              <a:rPr lang="en-US" sz="1050" b="1" dirty="0"/>
              <a:t>Metadata Similarity</a:t>
            </a:r>
            <a:r>
              <a:rPr lang="en-US" sz="1050" dirty="0"/>
              <a:t>: Calculates similarity between </a:t>
            </a:r>
            <a:r>
              <a:rPr lang="en-US" sz="1050" b="1" dirty="0"/>
              <a:t>genres</a:t>
            </a:r>
            <a:r>
              <a:rPr lang="en-US" sz="1050" dirty="0"/>
              <a:t> using Jaccard similarity.</a:t>
            </a:r>
          </a:p>
          <a:p>
            <a:pPr>
              <a:buFont typeface="+mj-lt"/>
              <a:buAutoNum type="arabicPeriod"/>
            </a:pPr>
            <a:r>
              <a:rPr lang="en-US" sz="1050" b="1" dirty="0"/>
              <a:t>Hybrid Score</a:t>
            </a:r>
            <a:r>
              <a:rPr lang="en-US" sz="1050" dirty="0"/>
              <a:t>: Weighted combination of all three methods.</a:t>
            </a:r>
          </a:p>
          <a:p>
            <a:pPr>
              <a:buFont typeface="+mj-lt"/>
              <a:buAutoNum type="arabicPeriod"/>
            </a:pPr>
            <a:r>
              <a:rPr lang="en-US" sz="1050" dirty="0"/>
              <a:t>Top </a:t>
            </a:r>
            <a:r>
              <a:rPr lang="en-US" sz="1050" b="1" dirty="0"/>
              <a:t>10 recommendations</a:t>
            </a:r>
            <a:r>
              <a:rPr lang="en-US" sz="1050" dirty="0"/>
              <a:t> are selected based on the final </a:t>
            </a:r>
            <a:r>
              <a:rPr lang="en-US" sz="1050" b="1" dirty="0"/>
              <a:t>Hybrid Score</a:t>
            </a:r>
            <a:r>
              <a:rPr lang="en-US" sz="1050" dirty="0"/>
              <a:t>.</a:t>
            </a:r>
          </a:p>
          <a:p>
            <a:pPr marL="0" indent="0">
              <a:buNone/>
            </a:pPr>
            <a:endParaRPr lang="en-US" sz="105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BB6C04-1706-5D6F-C3B9-D866F62F9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76185"/>
              </p:ext>
            </p:extLst>
          </p:nvPr>
        </p:nvGraphicFramePr>
        <p:xfrm>
          <a:off x="6805914" y="2916740"/>
          <a:ext cx="5104256" cy="2858064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223978">
                  <a:extLst>
                    <a:ext uri="{9D8B030D-6E8A-4147-A177-3AD203B41FA5}">
                      <a16:colId xmlns:a16="http://schemas.microsoft.com/office/drawing/2014/main" val="3377310078"/>
                    </a:ext>
                  </a:extLst>
                </a:gridCol>
                <a:gridCol w="1293426">
                  <a:extLst>
                    <a:ext uri="{9D8B030D-6E8A-4147-A177-3AD203B41FA5}">
                      <a16:colId xmlns:a16="http://schemas.microsoft.com/office/drawing/2014/main" val="3855961015"/>
                    </a:ext>
                  </a:extLst>
                </a:gridCol>
                <a:gridCol w="1293426">
                  <a:extLst>
                    <a:ext uri="{9D8B030D-6E8A-4147-A177-3AD203B41FA5}">
                      <a16:colId xmlns:a16="http://schemas.microsoft.com/office/drawing/2014/main" val="3818917022"/>
                    </a:ext>
                  </a:extLst>
                </a:gridCol>
                <a:gridCol w="1293426">
                  <a:extLst>
                    <a:ext uri="{9D8B030D-6E8A-4147-A177-3AD203B41FA5}">
                      <a16:colId xmlns:a16="http://schemas.microsoft.com/office/drawing/2014/main" val="1010369882"/>
                    </a:ext>
                  </a:extLst>
                </a:gridCol>
              </a:tblGrid>
              <a:tr h="199726">
                <a:tc>
                  <a:txBody>
                    <a:bodyPr/>
                    <a:lstStyle/>
                    <a:p>
                      <a:r>
                        <a:rPr lang="en-US" sz="1000" b="1" dirty="0"/>
                        <a:t>Title</a:t>
                      </a:r>
                      <a:endParaRPr lang="en-US" sz="1000" dirty="0"/>
                    </a:p>
                  </a:txBody>
                  <a:tcPr marL="69943" marR="69943" marT="34972" marB="3497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Description</a:t>
                      </a:r>
                      <a:endParaRPr lang="en-US" sz="1000" dirty="0"/>
                    </a:p>
                  </a:txBody>
                  <a:tcPr marL="69943" marR="69943" marT="34972" marB="3497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Genres</a:t>
                      </a:r>
                      <a:endParaRPr lang="en-US" sz="1000"/>
                    </a:p>
                  </a:txBody>
                  <a:tcPr marL="69943" marR="69943" marT="34972" marB="3497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Hybrid Score</a:t>
                      </a:r>
                      <a:endParaRPr lang="en-US" sz="1000" dirty="0"/>
                    </a:p>
                  </a:txBody>
                  <a:tcPr marL="69943" marR="69943" marT="34972" marB="34972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895389"/>
                  </a:ext>
                </a:extLst>
              </a:tr>
              <a:tr h="499316">
                <a:tc>
                  <a:txBody>
                    <a:bodyPr/>
                    <a:lstStyle/>
                    <a:p>
                      <a:r>
                        <a:rPr lang="en-US" sz="1000" dirty="0"/>
                        <a:t>Call the Midwife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This period drama set in impoverished East London...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TV Dramas, Historical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0.89</a:t>
                      </a:r>
                    </a:p>
                  </a:txBody>
                  <a:tcPr marL="69943" marR="69943" marT="34972" marB="34972" anchor="ctr"/>
                </a:tc>
                <a:extLst>
                  <a:ext uri="{0D108BD9-81ED-4DB2-BD59-A6C34878D82A}">
                    <a16:rowId xmlns:a16="http://schemas.microsoft.com/office/drawing/2014/main" val="1921836855"/>
                  </a:ext>
                </a:extLst>
              </a:tr>
              <a:tr h="499316">
                <a:tc>
                  <a:txBody>
                    <a:bodyPr/>
                    <a:lstStyle/>
                    <a:p>
                      <a:r>
                        <a:rPr lang="en-US" sz="1000" dirty="0"/>
                        <a:t>TURN: Washington's Spies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Set in 1778, this period drama recounts the story...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TV Dramas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0.87</a:t>
                      </a:r>
                    </a:p>
                  </a:txBody>
                  <a:tcPr marL="69943" marR="69943" marT="34972" marB="34972" anchor="ctr"/>
                </a:tc>
                <a:extLst>
                  <a:ext uri="{0D108BD9-81ED-4DB2-BD59-A6C34878D82A}">
                    <a16:rowId xmlns:a16="http://schemas.microsoft.com/office/drawing/2014/main" val="3262368401"/>
                  </a:ext>
                </a:extLst>
              </a:tr>
              <a:tr h="499316">
                <a:tc>
                  <a:txBody>
                    <a:bodyPr/>
                    <a:lstStyle/>
                    <a:p>
                      <a:r>
                        <a:rPr lang="en-US" sz="1000"/>
                        <a:t>Buddha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 this historical drama series, young prince...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Historical Dramas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0.84</a:t>
                      </a:r>
                    </a:p>
                  </a:txBody>
                  <a:tcPr marL="69943" marR="69943" marT="34972" marB="34972" anchor="ctr"/>
                </a:tc>
                <a:extLst>
                  <a:ext uri="{0D108BD9-81ED-4DB2-BD59-A6C34878D82A}">
                    <a16:rowId xmlns:a16="http://schemas.microsoft.com/office/drawing/2014/main" val="3882672133"/>
                  </a:ext>
                </a:extLst>
              </a:tr>
              <a:tr h="499316">
                <a:tc>
                  <a:txBody>
                    <a:bodyPr/>
                    <a:lstStyle/>
                    <a:p>
                      <a:r>
                        <a:rPr lang="en-US" sz="1000" dirty="0"/>
                        <a:t>Razia Sultan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This sweeping historical drama charts the rise...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Historical Dramas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0.81</a:t>
                      </a:r>
                    </a:p>
                  </a:txBody>
                  <a:tcPr marL="69943" marR="69943" marT="34972" marB="34972" anchor="ctr"/>
                </a:tc>
                <a:extLst>
                  <a:ext uri="{0D108BD9-81ED-4DB2-BD59-A6C34878D82A}">
                    <a16:rowId xmlns:a16="http://schemas.microsoft.com/office/drawing/2014/main" val="3007500172"/>
                  </a:ext>
                </a:extLst>
              </a:tr>
              <a:tr h="349521">
                <a:tc>
                  <a:txBody>
                    <a:bodyPr/>
                    <a:lstStyle/>
                    <a:p>
                      <a:r>
                        <a:rPr lang="en-US" sz="1000"/>
                        <a:t>Reign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This vivid historical drama series tells of...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TV Dramas, Historical</a:t>
                      </a:r>
                    </a:p>
                  </a:txBody>
                  <a:tcPr marL="69943" marR="69943" marT="34972" marB="34972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0.80</a:t>
                      </a:r>
                    </a:p>
                  </a:txBody>
                  <a:tcPr marL="69943" marR="69943" marT="34972" marB="34972" anchor="ctr"/>
                </a:tc>
                <a:extLst>
                  <a:ext uri="{0D108BD9-81ED-4DB2-BD59-A6C34878D82A}">
                    <a16:rowId xmlns:a16="http://schemas.microsoft.com/office/drawing/2014/main" val="3372567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764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ownload “Unlimited Entertainment Awaits You On Netflix” | Wallpapers.com">
            <a:extLst>
              <a:ext uri="{FF2B5EF4-FFF2-40B4-BE49-F238E27FC236}">
                <a16:creationId xmlns:a16="http://schemas.microsoft.com/office/drawing/2014/main" id="{E31F0EA0-72F1-D01D-B50F-A3537F2AD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3305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2DFFE-3DBB-B2F1-CF05-5EDB6CE9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681639"/>
            <a:ext cx="9905999" cy="1360898"/>
          </a:xfrm>
        </p:spPr>
        <p:txBody>
          <a:bodyPr/>
          <a:lstStyle/>
          <a:p>
            <a:r>
              <a:rPr lang="en-US" dirty="0"/>
              <a:t>Top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F7D66-B6BA-962F-FABE-75F019EA2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10" y="2210228"/>
            <a:ext cx="5188352" cy="201540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Hybrid Approach</a:t>
            </a:r>
            <a:r>
              <a:rPr lang="en-US" sz="1400" dirty="0"/>
              <a:t> integrates text similarity (TF-IDF &amp; Embeddings) with metadata to improve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Titles that align with the query and genres are ranked higher.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Hybrid scores provide a balanced approach for </a:t>
            </a:r>
            <a:r>
              <a:rPr lang="en-US" sz="1400" b="1" dirty="0"/>
              <a:t>diverse and accurate recommendations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D3A1BD2-100B-BA6E-7539-22F42803D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891" y="2042537"/>
            <a:ext cx="6040582" cy="325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47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utomating Netflix creative workflows: Efficiency with Cirkus">
            <a:extLst>
              <a:ext uri="{FF2B5EF4-FFF2-40B4-BE49-F238E27FC236}">
                <a16:creationId xmlns:a16="http://schemas.microsoft.com/office/drawing/2014/main" id="{DF348E50-56C9-5D7F-CED6-44E6FB1FE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3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6BBF-2AFD-714D-9BDB-1516F74B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D063A-8FAD-A17D-E000-5443E751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Context:</a:t>
            </a:r>
            <a:br>
              <a:rPr lang="en-US" sz="1400" dirty="0"/>
            </a:br>
            <a:r>
              <a:rPr lang="en-US" sz="1400" dirty="0"/>
              <a:t>Netflix uses recommendation systems to enhance user engagement, but teenagers' specific preferences (e.g., period dramas) are often underexplored.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Purpose:</a:t>
            </a:r>
            <a:br>
              <a:rPr lang="en-US" sz="1400" dirty="0"/>
            </a:br>
            <a:r>
              <a:rPr lang="en-US" sz="1400" dirty="0"/>
              <a:t>To evaluate and improve Netflix's recommendation system for teenage viewers (aged 15–19) by leveraging clustering, metadata integration, and hybrid methods.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Objective:</a:t>
            </a:r>
            <a:br>
              <a:rPr lang="en-US" sz="1400" dirty="0"/>
            </a:br>
            <a:r>
              <a:rPr lang="en-US" sz="1400" dirty="0"/>
              <a:t>Build effective, ethical, and scalable recommendation models to satisfy niche user needs.</a:t>
            </a:r>
          </a:p>
        </p:txBody>
      </p:sp>
    </p:spTree>
    <p:extLst>
      <p:ext uri="{BB962C8B-B14F-4D97-AF65-F5344CB8AC3E}">
        <p14:creationId xmlns:p14="http://schemas.microsoft.com/office/powerpoint/2010/main" val="1256242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20+] Netflix Wallpapers">
            <a:extLst>
              <a:ext uri="{FF2B5EF4-FFF2-40B4-BE49-F238E27FC236}">
                <a16:creationId xmlns:a16="http://schemas.microsoft.com/office/drawing/2014/main" id="{B86034F4-4D7B-E7CD-C7E7-98D911FE8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CB1036-B464-4175-A23E-DDB81A2F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KNN-Based Content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746D-33F6-1369-8E44-FA4ABAEFE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What was done?</a:t>
            </a:r>
            <a:br>
              <a:rPr lang="en-US" sz="1200" dirty="0"/>
            </a:br>
            <a:r>
              <a:rPr lang="en-US" sz="1200" dirty="0"/>
              <a:t>We implemented a </a:t>
            </a:r>
            <a:r>
              <a:rPr lang="en-US" sz="1200" b="1" dirty="0"/>
              <a:t>KNN (k-Nearest Neighbors)</a:t>
            </a:r>
            <a:r>
              <a:rPr lang="en-US" sz="1200" dirty="0"/>
              <a:t> model to provide recommendations for teenage historical dramas. The model combines </a:t>
            </a:r>
            <a:r>
              <a:rPr lang="en-US" sz="1200" b="1" dirty="0"/>
              <a:t>TF-IDF features</a:t>
            </a:r>
            <a:r>
              <a:rPr lang="en-US" sz="1200" dirty="0"/>
              <a:t> (textual data) with </a:t>
            </a:r>
            <a:r>
              <a:rPr lang="en-US" sz="1200" b="1" dirty="0"/>
              <a:t>metadata</a:t>
            </a:r>
            <a:r>
              <a:rPr lang="en-US" sz="1200" dirty="0"/>
              <a:t> (genres) for better accuracy.</a:t>
            </a:r>
          </a:p>
          <a:p>
            <a:pPr marL="0" indent="0">
              <a:buNone/>
            </a:pPr>
            <a:r>
              <a:rPr lang="en-US" sz="1200" b="1" dirty="0"/>
              <a:t>How does it work?</a:t>
            </a:r>
            <a:endParaRPr lang="en-US" sz="1200" dirty="0"/>
          </a:p>
          <a:p>
            <a:pPr>
              <a:buFont typeface="+mj-lt"/>
              <a:buAutoNum type="arabicPeriod"/>
            </a:pPr>
            <a:r>
              <a:rPr lang="en-US" sz="1200" dirty="0"/>
              <a:t>TF-IDF vectorization of </a:t>
            </a:r>
            <a:r>
              <a:rPr lang="en-US" sz="1200" b="1" dirty="0"/>
              <a:t>descriptions</a:t>
            </a:r>
            <a:r>
              <a:rPr lang="en-US" sz="12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One-Hot Encoding for </a:t>
            </a:r>
            <a:r>
              <a:rPr lang="en-US" sz="1200" b="1" dirty="0"/>
              <a:t>metadata genres</a:t>
            </a:r>
            <a:r>
              <a:rPr lang="en-US" sz="12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Combined features were normalized using </a:t>
            </a:r>
            <a:r>
              <a:rPr lang="en-US" sz="1200" b="1" dirty="0" err="1"/>
              <a:t>StandardScaler</a:t>
            </a:r>
            <a:r>
              <a:rPr lang="en-US" sz="12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KNN identifies the </a:t>
            </a:r>
            <a:r>
              <a:rPr lang="en-US" sz="1200" b="1" dirty="0"/>
              <a:t>top-k nearest neighbors</a:t>
            </a:r>
            <a:r>
              <a:rPr lang="en-US" sz="1200" dirty="0"/>
              <a:t> based on </a:t>
            </a:r>
            <a:r>
              <a:rPr lang="en-US" sz="1200" b="1" dirty="0"/>
              <a:t>cosine similarity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30E33D-DE26-D0A6-8E78-7F9577667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435304"/>
              </p:ext>
            </p:extLst>
          </p:nvPr>
        </p:nvGraphicFramePr>
        <p:xfrm>
          <a:off x="6886936" y="2993316"/>
          <a:ext cx="4896092" cy="1451364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2448046">
                  <a:extLst>
                    <a:ext uri="{9D8B030D-6E8A-4147-A177-3AD203B41FA5}">
                      <a16:colId xmlns:a16="http://schemas.microsoft.com/office/drawing/2014/main" val="2637407446"/>
                    </a:ext>
                  </a:extLst>
                </a:gridCol>
                <a:gridCol w="2448046">
                  <a:extLst>
                    <a:ext uri="{9D8B030D-6E8A-4147-A177-3AD203B41FA5}">
                      <a16:colId xmlns:a16="http://schemas.microsoft.com/office/drawing/2014/main" val="1647127995"/>
                    </a:ext>
                  </a:extLst>
                </a:gridCol>
              </a:tblGrid>
              <a:tr h="362841">
                <a:tc>
                  <a:txBody>
                    <a:bodyPr/>
                    <a:lstStyle/>
                    <a:p>
                      <a:r>
                        <a:rPr lang="en-US" sz="900" dirty="0"/>
                        <a:t>Metric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Value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513104"/>
                  </a:ext>
                </a:extLst>
              </a:tr>
              <a:tr h="362841">
                <a:tc>
                  <a:txBody>
                    <a:bodyPr/>
                    <a:lstStyle/>
                    <a:p>
                      <a:r>
                        <a:rPr lang="en-US" sz="90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723876"/>
                  </a:ext>
                </a:extLst>
              </a:tr>
              <a:tr h="362841">
                <a:tc>
                  <a:txBody>
                    <a:bodyPr/>
                    <a:lstStyle/>
                    <a:p>
                      <a:r>
                        <a:rPr lang="en-US" sz="90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9818381"/>
                  </a:ext>
                </a:extLst>
              </a:tr>
              <a:tr h="362841">
                <a:tc>
                  <a:txBody>
                    <a:bodyPr/>
                    <a:lstStyle/>
                    <a:p>
                      <a:r>
                        <a:rPr lang="en-US" sz="900" dirty="0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161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412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ecret Netflix Codes ...">
            <a:extLst>
              <a:ext uri="{FF2B5EF4-FFF2-40B4-BE49-F238E27FC236}">
                <a16:creationId xmlns:a16="http://schemas.microsoft.com/office/drawing/2014/main" id="{D0CEDDB8-7AEB-0E79-612A-4D4FCFE44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92562" cy="720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E3466-0B1E-A18C-8B1F-68439FFC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45" y="266700"/>
            <a:ext cx="4281702" cy="2514828"/>
          </a:xfrm>
        </p:spPr>
        <p:txBody>
          <a:bodyPr anchor="t">
            <a:normAutofit/>
          </a:bodyPr>
          <a:lstStyle/>
          <a:p>
            <a:r>
              <a:rPr lang="en-US" dirty="0"/>
              <a:t>Results and Analysis</a:t>
            </a:r>
            <a:r>
              <a:rPr lang="en-US" b="1" dirty="0"/>
              <a:t> </a:t>
            </a:r>
            <a:br>
              <a:rPr lang="en-US" b="1" dirty="0"/>
            </a:b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A27D33-E6A4-C803-D5EF-82A1A5F3E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1539983"/>
              </p:ext>
            </p:extLst>
          </p:nvPr>
        </p:nvGraphicFramePr>
        <p:xfrm>
          <a:off x="5574173" y="1365100"/>
          <a:ext cx="5896338" cy="3824248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2694719">
                  <a:extLst>
                    <a:ext uri="{9D8B030D-6E8A-4147-A177-3AD203B41FA5}">
                      <a16:colId xmlns:a16="http://schemas.microsoft.com/office/drawing/2014/main" val="4236018337"/>
                    </a:ext>
                  </a:extLst>
                </a:gridCol>
                <a:gridCol w="1133905">
                  <a:extLst>
                    <a:ext uri="{9D8B030D-6E8A-4147-A177-3AD203B41FA5}">
                      <a16:colId xmlns:a16="http://schemas.microsoft.com/office/drawing/2014/main" val="3663224862"/>
                    </a:ext>
                  </a:extLst>
                </a:gridCol>
                <a:gridCol w="979694">
                  <a:extLst>
                    <a:ext uri="{9D8B030D-6E8A-4147-A177-3AD203B41FA5}">
                      <a16:colId xmlns:a16="http://schemas.microsoft.com/office/drawing/2014/main" val="3066308004"/>
                    </a:ext>
                  </a:extLst>
                </a:gridCol>
                <a:gridCol w="1088020">
                  <a:extLst>
                    <a:ext uri="{9D8B030D-6E8A-4147-A177-3AD203B41FA5}">
                      <a16:colId xmlns:a16="http://schemas.microsoft.com/office/drawing/2014/main" val="4193663697"/>
                    </a:ext>
                  </a:extLst>
                </a:gridCol>
              </a:tblGrid>
              <a:tr h="1083583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Precision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Recall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F1-Score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533065"/>
                  </a:ext>
                </a:extLst>
              </a:tr>
              <a:tr h="470113">
                <a:tc>
                  <a:txBody>
                    <a:bodyPr/>
                    <a:lstStyle/>
                    <a:p>
                      <a:r>
                        <a:rPr lang="en-US" dirty="0"/>
                        <a:t>TF-IDF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388112"/>
                  </a:ext>
                </a:extLst>
              </a:tr>
              <a:tr h="470113">
                <a:tc>
                  <a:txBody>
                    <a:bodyPr/>
                    <a:lstStyle/>
                    <a:p>
                      <a:r>
                        <a:rPr lang="en-US"/>
                        <a:t>Word Embeddings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693631"/>
                  </a:ext>
                </a:extLst>
              </a:tr>
              <a:tr h="470113">
                <a:tc>
                  <a:txBody>
                    <a:bodyPr/>
                    <a:lstStyle/>
                    <a:p>
                      <a:r>
                        <a:rPr lang="en-US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028226"/>
                  </a:ext>
                </a:extLst>
              </a:tr>
              <a:tr h="860213">
                <a:tc>
                  <a:txBody>
                    <a:bodyPr/>
                    <a:lstStyle/>
                    <a:p>
                      <a:r>
                        <a:rPr lang="en-US" dirty="0"/>
                        <a:t>Hybrid + Metadata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675646"/>
                  </a:ext>
                </a:extLst>
              </a:tr>
              <a:tr h="470113">
                <a:tc>
                  <a:txBody>
                    <a:bodyPr/>
                    <a:lstStyle/>
                    <a:p>
                      <a:r>
                        <a:rPr lang="en-US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7732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074CB4D-7AA9-0157-5A02-7A0BC8CEBE06}"/>
              </a:ext>
            </a:extLst>
          </p:cNvPr>
          <p:cNvSpPr txBox="1"/>
          <p:nvPr/>
        </p:nvSpPr>
        <p:spPr>
          <a:xfrm>
            <a:off x="486137" y="1782500"/>
            <a:ext cx="34492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models achieved a </a:t>
            </a:r>
            <a:r>
              <a:rPr lang="en-US" sz="1400" b="1" dirty="0"/>
              <a:t>perfect score</a:t>
            </a:r>
            <a:r>
              <a:rPr lang="en-US" sz="1400" dirty="0"/>
              <a:t> of </a:t>
            </a:r>
            <a:r>
              <a:rPr lang="en-US" sz="1400" b="1" dirty="0"/>
              <a:t>1.0</a:t>
            </a:r>
            <a:r>
              <a:rPr lang="en-US" sz="1400" dirty="0"/>
              <a:t> for Precision, Recall, and F1-Score.While results appear identical, differences lie in computational time, scalability,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3012932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Netflix Background Pictures | Freepik">
            <a:extLst>
              <a:ext uri="{FF2B5EF4-FFF2-40B4-BE49-F238E27FC236}">
                <a16:creationId xmlns:a16="http://schemas.microsoft.com/office/drawing/2014/main" id="{4902FB8A-FAD9-A579-B672-C5D79584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182" y="0"/>
            <a:ext cx="12288181" cy="683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E8BB0D-949C-8842-DF37-FF79AE27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84" y="571272"/>
            <a:ext cx="4544824" cy="2514828"/>
          </a:xfrm>
        </p:spPr>
        <p:txBody>
          <a:bodyPr anchor="t">
            <a:normAutofit/>
          </a:bodyPr>
          <a:lstStyle/>
          <a:p>
            <a:r>
              <a:rPr lang="en-US" dirty="0"/>
              <a:t>Equal Scores Across Models - Key Insights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6438771-8F3C-121A-A696-EC6D76E4C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811536"/>
              </p:ext>
            </p:extLst>
          </p:nvPr>
        </p:nvGraphicFramePr>
        <p:xfrm>
          <a:off x="5650663" y="1706997"/>
          <a:ext cx="5924021" cy="3463171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2857671">
                  <a:extLst>
                    <a:ext uri="{9D8B030D-6E8A-4147-A177-3AD203B41FA5}">
                      <a16:colId xmlns:a16="http://schemas.microsoft.com/office/drawing/2014/main" val="3111204919"/>
                    </a:ext>
                  </a:extLst>
                </a:gridCol>
                <a:gridCol w="3066350">
                  <a:extLst>
                    <a:ext uri="{9D8B030D-6E8A-4147-A177-3AD203B41FA5}">
                      <a16:colId xmlns:a16="http://schemas.microsoft.com/office/drawing/2014/main" val="704623916"/>
                    </a:ext>
                  </a:extLst>
                </a:gridCol>
              </a:tblGrid>
              <a:tr h="354371">
                <a:tc>
                  <a:txBody>
                    <a:bodyPr/>
                    <a:lstStyle/>
                    <a:p>
                      <a:r>
                        <a:rPr lang="en-US" sz="1600" b="1" dirty="0"/>
                        <a:t>Reason</a:t>
                      </a:r>
                      <a:endParaRPr lang="en-US" sz="1600" dirty="0"/>
                    </a:p>
                  </a:txBody>
                  <a:tcPr marL="80539" marR="80539" marT="40269" marB="4026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Explanation</a:t>
                      </a:r>
                      <a:endParaRPr lang="en-US" sz="1600" dirty="0"/>
                    </a:p>
                  </a:txBody>
                  <a:tcPr marL="80539" marR="80539" marT="40269" marB="40269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190785"/>
                  </a:ext>
                </a:extLst>
              </a:tr>
              <a:tr h="837604">
                <a:tc>
                  <a:txBody>
                    <a:bodyPr/>
                    <a:lstStyle/>
                    <a:p>
                      <a:r>
                        <a:rPr lang="en-US" sz="1600" b="1"/>
                        <a:t>Dataset Characteristics</a:t>
                      </a:r>
                      <a:endParaRPr lang="en-US" sz="1600"/>
                    </a:p>
                  </a:txBody>
                  <a:tcPr marL="80539" marR="80539" marT="40269" marB="40269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Highly consistent labels with minimal variability across </a:t>
                      </a:r>
                      <a:r>
                        <a:rPr lang="en-US" sz="1600" dirty="0" err="1"/>
                        <a:t>is_period_drama</a:t>
                      </a:r>
                      <a:r>
                        <a:rPr lang="en-US" sz="1600" dirty="0"/>
                        <a:t>.</a:t>
                      </a:r>
                    </a:p>
                  </a:txBody>
                  <a:tcPr marL="80539" marR="80539" marT="40269" marB="40269" anchor="ctr"/>
                </a:tc>
                <a:extLst>
                  <a:ext uri="{0D108BD9-81ED-4DB2-BD59-A6C34878D82A}">
                    <a16:rowId xmlns:a16="http://schemas.microsoft.com/office/drawing/2014/main" val="2370789091"/>
                  </a:ext>
                </a:extLst>
              </a:tr>
              <a:tr h="595988">
                <a:tc>
                  <a:txBody>
                    <a:bodyPr/>
                    <a:lstStyle/>
                    <a:p>
                      <a:r>
                        <a:rPr lang="en-US" sz="1600" b="1"/>
                        <a:t>Query Constraints</a:t>
                      </a:r>
                      <a:endParaRPr lang="en-US" sz="1600"/>
                    </a:p>
                  </a:txBody>
                  <a:tcPr marL="80539" marR="80539" marT="40269" marB="40269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Queries closely aligned with filtered dataset content.</a:t>
                      </a:r>
                    </a:p>
                  </a:txBody>
                  <a:tcPr marL="80539" marR="80539" marT="40269" marB="40269" anchor="ctr"/>
                </a:tc>
                <a:extLst>
                  <a:ext uri="{0D108BD9-81ED-4DB2-BD59-A6C34878D82A}">
                    <a16:rowId xmlns:a16="http://schemas.microsoft.com/office/drawing/2014/main" val="2107964871"/>
                  </a:ext>
                </a:extLst>
              </a:tr>
              <a:tr h="837604">
                <a:tc>
                  <a:txBody>
                    <a:bodyPr/>
                    <a:lstStyle/>
                    <a:p>
                      <a:r>
                        <a:rPr lang="en-US" sz="1600" b="1" dirty="0"/>
                        <a:t>Evaluation Metrics</a:t>
                      </a:r>
                      <a:endParaRPr lang="en-US" sz="1600" dirty="0"/>
                    </a:p>
                  </a:txBody>
                  <a:tcPr marL="80539" marR="80539" marT="40269" marB="40269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Precision, Recall, and F1-Score of </a:t>
                      </a:r>
                      <a:r>
                        <a:rPr lang="en-US" sz="1600" b="1"/>
                        <a:t>1.0</a:t>
                      </a:r>
                      <a:r>
                        <a:rPr lang="en-US" sz="1600"/>
                        <a:t> due to perfect label alignment.</a:t>
                      </a:r>
                    </a:p>
                  </a:txBody>
                  <a:tcPr marL="80539" marR="80539" marT="40269" marB="40269" anchor="ctr"/>
                </a:tc>
                <a:extLst>
                  <a:ext uri="{0D108BD9-81ED-4DB2-BD59-A6C34878D82A}">
                    <a16:rowId xmlns:a16="http://schemas.microsoft.com/office/drawing/2014/main" val="3595487098"/>
                  </a:ext>
                </a:extLst>
              </a:tr>
              <a:tr h="837604">
                <a:tc>
                  <a:txBody>
                    <a:bodyPr/>
                    <a:lstStyle/>
                    <a:p>
                      <a:r>
                        <a:rPr lang="en-US" sz="1600" b="1"/>
                        <a:t>Small Dataset Simplicity</a:t>
                      </a:r>
                      <a:endParaRPr lang="en-US" sz="1600"/>
                    </a:p>
                  </a:txBody>
                  <a:tcPr marL="80539" marR="80539" marT="40269" marB="40269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Limited data made the models converge to similar recommendations.</a:t>
                      </a:r>
                    </a:p>
                  </a:txBody>
                  <a:tcPr marL="80539" marR="80539" marT="40269" marB="40269" anchor="ctr"/>
                </a:tc>
                <a:extLst>
                  <a:ext uri="{0D108BD9-81ED-4DB2-BD59-A6C34878D82A}">
                    <a16:rowId xmlns:a16="http://schemas.microsoft.com/office/drawing/2014/main" val="31413835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78D6F0-A556-A791-23DE-402837169E46}"/>
              </a:ext>
            </a:extLst>
          </p:cNvPr>
          <p:cNvSpPr txBox="1"/>
          <p:nvPr/>
        </p:nvSpPr>
        <p:spPr>
          <a:xfrm>
            <a:off x="663783" y="2910213"/>
            <a:ext cx="3324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Equal Scores</a:t>
            </a:r>
            <a:r>
              <a:rPr lang="en-US" sz="1200" dirty="0"/>
              <a:t> are due to the dataset's simplicity and query specificity.</a:t>
            </a:r>
          </a:p>
          <a:p>
            <a:endParaRPr lang="en-US" sz="1200" b="1" dirty="0"/>
          </a:p>
          <a:p>
            <a:r>
              <a:rPr lang="en-US" sz="1200" b="1" dirty="0"/>
              <a:t>Models</a:t>
            </a:r>
            <a:r>
              <a:rPr lang="en-US" sz="1200" dirty="0"/>
              <a:t> behave differently when tested on </a:t>
            </a:r>
            <a:r>
              <a:rPr lang="en-US" sz="1200" b="1" dirty="0"/>
              <a:t>larger, noisier datasets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1306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Download Netflix App Logo On Laptop Background | Wallpapers.com">
            <a:extLst>
              <a:ext uri="{FF2B5EF4-FFF2-40B4-BE49-F238E27FC236}">
                <a16:creationId xmlns:a16="http://schemas.microsoft.com/office/drawing/2014/main" id="{BFA7DF5C-3A85-81BF-CF65-0B13A455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47D759-37CF-91C5-56F8-9AADAECD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46" y="683785"/>
            <a:ext cx="9905999" cy="1360898"/>
          </a:xfrm>
        </p:spPr>
        <p:txBody>
          <a:bodyPr/>
          <a:lstStyle/>
          <a:p>
            <a:r>
              <a:rPr lang="en-US" dirty="0"/>
              <a:t>Best Model Selection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C18BC12-E5E4-4EBA-9746-D0BE199C4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061002"/>
              </p:ext>
            </p:extLst>
          </p:nvPr>
        </p:nvGraphicFramePr>
        <p:xfrm>
          <a:off x="5648446" y="2332037"/>
          <a:ext cx="6238755" cy="349453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247751">
                  <a:extLst>
                    <a:ext uri="{9D8B030D-6E8A-4147-A177-3AD203B41FA5}">
                      <a16:colId xmlns:a16="http://schemas.microsoft.com/office/drawing/2014/main" val="574535397"/>
                    </a:ext>
                  </a:extLst>
                </a:gridCol>
                <a:gridCol w="1247751">
                  <a:extLst>
                    <a:ext uri="{9D8B030D-6E8A-4147-A177-3AD203B41FA5}">
                      <a16:colId xmlns:a16="http://schemas.microsoft.com/office/drawing/2014/main" val="3214392149"/>
                    </a:ext>
                  </a:extLst>
                </a:gridCol>
                <a:gridCol w="1247751">
                  <a:extLst>
                    <a:ext uri="{9D8B030D-6E8A-4147-A177-3AD203B41FA5}">
                      <a16:colId xmlns:a16="http://schemas.microsoft.com/office/drawing/2014/main" val="3227620280"/>
                    </a:ext>
                  </a:extLst>
                </a:gridCol>
                <a:gridCol w="1247751">
                  <a:extLst>
                    <a:ext uri="{9D8B030D-6E8A-4147-A177-3AD203B41FA5}">
                      <a16:colId xmlns:a16="http://schemas.microsoft.com/office/drawing/2014/main" val="2461668491"/>
                    </a:ext>
                  </a:extLst>
                </a:gridCol>
                <a:gridCol w="1247751">
                  <a:extLst>
                    <a:ext uri="{9D8B030D-6E8A-4147-A177-3AD203B41FA5}">
                      <a16:colId xmlns:a16="http://schemas.microsoft.com/office/drawing/2014/main" val="3248431031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r>
                        <a:rPr lang="en-US" sz="1100" b="1" dirty="0"/>
                        <a:t>Model</a:t>
                      </a:r>
                      <a:endParaRPr lang="en-US" sz="1100" dirty="0"/>
                    </a:p>
                  </a:txBody>
                  <a:tcPr marL="67304" marR="67304" marT="33652" marB="3365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Precision</a:t>
                      </a:r>
                      <a:endParaRPr lang="en-US" sz="1100"/>
                    </a:p>
                  </a:txBody>
                  <a:tcPr marL="67304" marR="67304" marT="33652" marB="3365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Recall</a:t>
                      </a:r>
                      <a:endParaRPr lang="en-US" sz="1100"/>
                    </a:p>
                  </a:txBody>
                  <a:tcPr marL="67304" marR="67304" marT="33652" marB="3365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F1-Score</a:t>
                      </a:r>
                      <a:endParaRPr lang="en-US" sz="1100"/>
                    </a:p>
                  </a:txBody>
                  <a:tcPr marL="67304" marR="67304" marT="33652" marB="3365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Key Features</a:t>
                      </a:r>
                      <a:endParaRPr lang="en-US" sz="1100" dirty="0"/>
                    </a:p>
                  </a:txBody>
                  <a:tcPr marL="67304" marR="67304" marT="33652" marB="33652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53479"/>
                  </a:ext>
                </a:extLst>
              </a:tr>
              <a:tr h="691255">
                <a:tc>
                  <a:txBody>
                    <a:bodyPr/>
                    <a:lstStyle/>
                    <a:p>
                      <a:r>
                        <a:rPr lang="en-US" sz="1100" b="1"/>
                        <a:t>TF-IDF</a:t>
                      </a:r>
                      <a:endParaRPr lang="en-US" sz="1100"/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Focuses on term frequency and query match.</a:t>
                      </a:r>
                    </a:p>
                  </a:txBody>
                  <a:tcPr marL="67304" marR="67304" marT="33652" marB="33652" anchor="ctr"/>
                </a:tc>
                <a:extLst>
                  <a:ext uri="{0D108BD9-81ED-4DB2-BD59-A6C34878D82A}">
                    <a16:rowId xmlns:a16="http://schemas.microsoft.com/office/drawing/2014/main" val="4184477104"/>
                  </a:ext>
                </a:extLst>
              </a:tr>
              <a:tr h="554148">
                <a:tc>
                  <a:txBody>
                    <a:bodyPr/>
                    <a:lstStyle/>
                    <a:p>
                      <a:r>
                        <a:rPr lang="en-US" sz="1100" b="1" dirty="0"/>
                        <a:t>Word Embeddings</a:t>
                      </a:r>
                      <a:endParaRPr lang="en-US" sz="1100" dirty="0"/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Captures semantic relationships.</a:t>
                      </a:r>
                    </a:p>
                  </a:txBody>
                  <a:tcPr marL="67304" marR="67304" marT="33652" marB="33652" anchor="ctr"/>
                </a:tc>
                <a:extLst>
                  <a:ext uri="{0D108BD9-81ED-4DB2-BD59-A6C34878D82A}">
                    <a16:rowId xmlns:a16="http://schemas.microsoft.com/office/drawing/2014/main" val="2986886012"/>
                  </a:ext>
                </a:extLst>
              </a:tr>
              <a:tr h="1009827">
                <a:tc>
                  <a:txBody>
                    <a:bodyPr/>
                    <a:lstStyle/>
                    <a:p>
                      <a:r>
                        <a:rPr lang="en-US" sz="1100" b="1" dirty="0"/>
                        <a:t>Hybrid (Best)</a:t>
                      </a:r>
                      <a:endParaRPr lang="en-US" sz="1100" dirty="0"/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Combines TF-IDF, Word Embeddings, and Metadata for a robust match.</a:t>
                      </a:r>
                    </a:p>
                  </a:txBody>
                  <a:tcPr marL="67304" marR="67304" marT="33652" marB="33652" anchor="ctr"/>
                </a:tc>
                <a:extLst>
                  <a:ext uri="{0D108BD9-81ED-4DB2-BD59-A6C34878D82A}">
                    <a16:rowId xmlns:a16="http://schemas.microsoft.com/office/drawing/2014/main" val="3362032506"/>
                  </a:ext>
                </a:extLst>
              </a:tr>
              <a:tr h="850541">
                <a:tc>
                  <a:txBody>
                    <a:bodyPr/>
                    <a:lstStyle/>
                    <a:p>
                      <a:r>
                        <a:rPr lang="en-US" sz="1100" b="1"/>
                        <a:t>KNN-Based Recommendations</a:t>
                      </a:r>
                      <a:endParaRPr lang="en-US" sz="1100"/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1.0</a:t>
                      </a:r>
                    </a:p>
                  </a:txBody>
                  <a:tcPr marL="67304" marR="67304" marT="33652" marB="33652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KNN over combined features (TF-IDF + metadata).</a:t>
                      </a:r>
                    </a:p>
                  </a:txBody>
                  <a:tcPr marL="67304" marR="67304" marT="33652" marB="33652" anchor="ctr"/>
                </a:tc>
                <a:extLst>
                  <a:ext uri="{0D108BD9-81ED-4DB2-BD59-A6C34878D82A}">
                    <a16:rowId xmlns:a16="http://schemas.microsoft.com/office/drawing/2014/main" val="2683953002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7AF2E5D7-4BCD-98F3-1EBD-69C60B9D6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805" y="2078121"/>
            <a:ext cx="540344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Model: Hybrid (TF-IDF + Word Embeddings + Metadata)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EAA81-0CD6-15F1-38C3-C45CC402B342}"/>
              </a:ext>
            </a:extLst>
          </p:cNvPr>
          <p:cNvSpPr txBox="1"/>
          <p:nvPr/>
        </p:nvSpPr>
        <p:spPr>
          <a:xfrm>
            <a:off x="711843" y="2205079"/>
            <a:ext cx="470221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Why the Hybrid Model?</a:t>
            </a:r>
          </a:p>
          <a:p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Combines Strengths</a:t>
            </a:r>
            <a:r>
              <a:rPr lang="en-US" sz="1100" dirty="0"/>
              <a:t>: Leverages both semantic meaning and query similarity.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Metadata Integration</a:t>
            </a:r>
            <a:r>
              <a:rPr lang="en-US" sz="1100" dirty="0"/>
              <a:t>: Matches genres effectively, providing better context.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Balanced Approach</a:t>
            </a:r>
            <a:r>
              <a:rPr lang="en-US" sz="1100" dirty="0"/>
              <a:t>: Improves recommendation accuracy for diverse content.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99E28C-9209-AE60-5110-0559220FF504}"/>
              </a:ext>
            </a:extLst>
          </p:cNvPr>
          <p:cNvSpPr txBox="1"/>
          <p:nvPr/>
        </p:nvSpPr>
        <p:spPr>
          <a:xfrm>
            <a:off x="711843" y="3863858"/>
            <a:ext cx="4109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The </a:t>
            </a:r>
            <a:r>
              <a:rPr lang="en-US" sz="1100" b="1" dirty="0"/>
              <a:t>Hybrid Model</a:t>
            </a:r>
            <a:r>
              <a:rPr lang="en-US" sz="1100" dirty="0"/>
              <a:t> offers the most comprehensive and flexible recommendations by combining multiple techniques.</a:t>
            </a:r>
          </a:p>
        </p:txBody>
      </p:sp>
    </p:spTree>
    <p:extLst>
      <p:ext uri="{BB962C8B-B14F-4D97-AF65-F5344CB8AC3E}">
        <p14:creationId xmlns:p14="http://schemas.microsoft.com/office/powerpoint/2010/main" val="286471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9" name="Rectangle 1434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Netflix &amp; Chill: What To Watch on a Monday Night – Victorious Pages">
            <a:extLst>
              <a:ext uri="{FF2B5EF4-FFF2-40B4-BE49-F238E27FC236}">
                <a16:creationId xmlns:a16="http://schemas.microsoft.com/office/drawing/2014/main" id="{44683CAD-82CC-02A0-38F4-4E407295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2" r="1" b="22639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50" name="Freeform: Shape 14344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9C1C4-E396-AB0A-A5FC-4FEB380D5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08" y="531353"/>
            <a:ext cx="5920740" cy="13608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Aligning with Research Questions and Objectives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B73435-0638-7839-BDBD-0BB8C59D0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114660"/>
              </p:ext>
            </p:extLst>
          </p:nvPr>
        </p:nvGraphicFramePr>
        <p:xfrm>
          <a:off x="749808" y="2214539"/>
          <a:ext cx="10299189" cy="432117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432863">
                  <a:extLst>
                    <a:ext uri="{9D8B030D-6E8A-4147-A177-3AD203B41FA5}">
                      <a16:colId xmlns:a16="http://schemas.microsoft.com/office/drawing/2014/main" val="1306711452"/>
                    </a:ext>
                  </a:extLst>
                </a:gridCol>
                <a:gridCol w="3433163">
                  <a:extLst>
                    <a:ext uri="{9D8B030D-6E8A-4147-A177-3AD203B41FA5}">
                      <a16:colId xmlns:a16="http://schemas.microsoft.com/office/drawing/2014/main" val="2890909980"/>
                    </a:ext>
                  </a:extLst>
                </a:gridCol>
                <a:gridCol w="3433163">
                  <a:extLst>
                    <a:ext uri="{9D8B030D-6E8A-4147-A177-3AD203B41FA5}">
                      <a16:colId xmlns:a16="http://schemas.microsoft.com/office/drawing/2014/main" val="1229875861"/>
                    </a:ext>
                  </a:extLst>
                </a:gridCol>
              </a:tblGrid>
              <a:tr h="250170">
                <a:tc>
                  <a:txBody>
                    <a:bodyPr/>
                    <a:lstStyle/>
                    <a:p>
                      <a:r>
                        <a:rPr lang="en-US" sz="1200" b="1" dirty="0"/>
                        <a:t>Research Question</a:t>
                      </a:r>
                      <a:endParaRPr lang="en-US" sz="1200" dirty="0"/>
                    </a:p>
                  </a:txBody>
                  <a:tcPr marL="54859" marR="54859" marT="27430" marB="2743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What I Did</a:t>
                      </a:r>
                      <a:endParaRPr lang="en-US" sz="1200"/>
                    </a:p>
                  </a:txBody>
                  <a:tcPr marL="54859" marR="54859" marT="27430" marB="2743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Why It Matters</a:t>
                      </a:r>
                      <a:endParaRPr lang="en-US" sz="1200" dirty="0"/>
                    </a:p>
                  </a:txBody>
                  <a:tcPr marL="54859" marR="54859" marT="27430" marB="2743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891705"/>
                  </a:ext>
                </a:extLst>
              </a:tr>
              <a:tr h="1357001">
                <a:tc>
                  <a:txBody>
                    <a:bodyPr/>
                    <a:lstStyle/>
                    <a:p>
                      <a:r>
                        <a:rPr lang="en-US" sz="1200" b="1" dirty="0"/>
                        <a:t>1. How effectively does Netflix’s recommendation system identify and cater to the tastes of 15–19-year-old users for period dramas?</a:t>
                      </a:r>
                      <a:endParaRPr lang="en-US" sz="1200" dirty="0"/>
                    </a:p>
                  </a:txBody>
                  <a:tcPr marL="54859" marR="54859" marT="27430" marB="2743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Filtered data for teenage-friendly period dramas using </a:t>
                      </a:r>
                      <a:r>
                        <a:rPr lang="en-US" sz="1200" b="1" dirty="0"/>
                        <a:t>keywords</a:t>
                      </a:r>
                      <a:r>
                        <a:rPr lang="en-US" sz="1200" dirty="0"/>
                        <a:t> and age-appropriate </a:t>
                      </a:r>
                      <a:r>
                        <a:rPr lang="en-US" sz="1200" b="1" dirty="0"/>
                        <a:t>ratings</a:t>
                      </a:r>
                      <a:r>
                        <a:rPr lang="en-US" sz="1200" dirty="0"/>
                        <a:t>.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- Built </a:t>
                      </a:r>
                      <a:r>
                        <a:rPr lang="en-US" sz="1200" b="1" dirty="0"/>
                        <a:t>TF-IDF, Word Embeddings, KNN, and Hybrid Models</a:t>
                      </a:r>
                      <a:r>
                        <a:rPr lang="en-US" sz="1200" dirty="0"/>
                        <a:t>.</a:t>
                      </a:r>
                    </a:p>
                  </a:txBody>
                  <a:tcPr marL="54859" marR="54859" marT="27430" marB="2743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 ensure the system accurately identifies and recommends content suited for teenagers.</a:t>
                      </a:r>
                    </a:p>
                  </a:txBody>
                  <a:tcPr marL="54859" marR="54859" marT="27430" marB="27430" anchor="ctr"/>
                </a:tc>
                <a:extLst>
                  <a:ext uri="{0D108BD9-81ED-4DB2-BD59-A6C34878D82A}">
                    <a16:rowId xmlns:a16="http://schemas.microsoft.com/office/drawing/2014/main" val="891758705"/>
                  </a:ext>
                </a:extLst>
              </a:tr>
              <a:tr h="1357001">
                <a:tc>
                  <a:txBody>
                    <a:bodyPr/>
                    <a:lstStyle/>
                    <a:p>
                      <a:r>
                        <a:rPr lang="en-US" sz="1200" b="1"/>
                        <a:t>2. Does implementing a cluster-based recommendation system improve relevance and diversity?</a:t>
                      </a:r>
                      <a:endParaRPr lang="en-US" sz="1200"/>
                    </a:p>
                  </a:txBody>
                  <a:tcPr marL="54859" marR="54859" marT="27430" marB="2743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Combined content-based methods with </a:t>
                      </a:r>
                      <a:r>
                        <a:rPr lang="en-US" sz="1200" b="1" dirty="0"/>
                        <a:t>metadata integration</a:t>
                      </a:r>
                      <a:r>
                        <a:rPr lang="en-US" sz="1200" dirty="0"/>
                        <a:t>.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- Used a </a:t>
                      </a:r>
                      <a:r>
                        <a:rPr lang="en-US" sz="1200" b="1" dirty="0"/>
                        <a:t>Hybrid Model</a:t>
                      </a:r>
                      <a:r>
                        <a:rPr lang="en-US" sz="1200" dirty="0"/>
                        <a:t> for relevance and diversity.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- Evaluated all models' performance.</a:t>
                      </a:r>
                    </a:p>
                  </a:txBody>
                  <a:tcPr marL="54859" marR="54859" marT="27430" marB="2743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 confirm that combining models enhances content variety and relevance for users.</a:t>
                      </a:r>
                    </a:p>
                  </a:txBody>
                  <a:tcPr marL="54859" marR="54859" marT="27430" marB="27430" anchor="ctr"/>
                </a:tc>
                <a:extLst>
                  <a:ext uri="{0D108BD9-81ED-4DB2-BD59-A6C34878D82A}">
                    <a16:rowId xmlns:a16="http://schemas.microsoft.com/office/drawing/2014/main" val="2630521742"/>
                  </a:ext>
                </a:extLst>
              </a:tr>
              <a:tr h="1357001">
                <a:tc>
                  <a:txBody>
                    <a:bodyPr/>
                    <a:lstStyle/>
                    <a:p>
                      <a:r>
                        <a:rPr lang="en-US" sz="1200" b="1"/>
                        <a:t>3. In the absence of explicit feedback, how can a data-driven clustering model ensure meaningful recommendations?</a:t>
                      </a:r>
                      <a:endParaRPr lang="en-US" sz="1200"/>
                    </a:p>
                  </a:txBody>
                  <a:tcPr marL="54859" marR="54859" marT="27430" marB="2743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 Built </a:t>
                      </a:r>
                      <a:r>
                        <a:rPr lang="en-US" sz="1200" b="1"/>
                        <a:t>data-driven methods</a:t>
                      </a:r>
                      <a:r>
                        <a:rPr lang="en-US" sz="1200"/>
                        <a:t> using TF-IDF, Word Embeddings, and metadata.</a:t>
                      </a:r>
                      <a:br>
                        <a:rPr lang="en-US" sz="1200"/>
                      </a:br>
                      <a:r>
                        <a:rPr lang="en-US" sz="1200"/>
                        <a:t>- Hybrid models analyze </a:t>
                      </a:r>
                      <a:r>
                        <a:rPr lang="en-US" sz="1200" b="1"/>
                        <a:t>semantic, thematic, and metadata information</a:t>
                      </a:r>
                      <a:r>
                        <a:rPr lang="en-US" sz="1200"/>
                        <a:t>.</a:t>
                      </a:r>
                    </a:p>
                  </a:txBody>
                  <a:tcPr marL="54859" marR="54859" marT="27430" marB="2743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 deliver reliable recommendations without relying on explicit user input.</a:t>
                      </a:r>
                    </a:p>
                  </a:txBody>
                  <a:tcPr marL="54859" marR="54859" marT="27430" marB="27430" anchor="ctr"/>
                </a:tc>
                <a:extLst>
                  <a:ext uri="{0D108BD9-81ED-4DB2-BD59-A6C34878D82A}">
                    <a16:rowId xmlns:a16="http://schemas.microsoft.com/office/drawing/2014/main" val="3187954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57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Netflix Laptop Earphones - Free photo on Pixabay">
            <a:extLst>
              <a:ext uri="{FF2B5EF4-FFF2-40B4-BE49-F238E27FC236}">
                <a16:creationId xmlns:a16="http://schemas.microsoft.com/office/drawing/2014/main" id="{678A6A83-E237-C3E2-2982-D613ABE13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r="10870" b="-1"/>
          <a:stretch/>
        </p:blipFill>
        <p:spPr bwMode="auto">
          <a:xfrm>
            <a:off x="4940813" y="-4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Freeform: Shape 15368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DEAF-8FFA-BE70-5203-9FE9AF11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607127"/>
            <a:ext cx="9750093" cy="4565073"/>
          </a:xfrm>
        </p:spPr>
        <p:txBody>
          <a:bodyPr>
            <a:normAutofit fontScale="55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Research Focus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study aimed to evaluate and build recommendation systems that identify and cater to teenage users' preferences (15–19 years old) for period dramas.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Models Implemented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TF-IDF (Content-Based Model)</a:t>
            </a:r>
            <a:r>
              <a:rPr lang="en-US" dirty="0"/>
              <a:t>: Analyzes textual descriptions to identify similar content.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Word Embeddings</a:t>
            </a:r>
            <a:r>
              <a:rPr lang="en-US" dirty="0"/>
              <a:t>: Captures semantic meaning for better recommendations.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KNN (k-Nearest Neighbors)</a:t>
            </a:r>
            <a:r>
              <a:rPr lang="en-US" dirty="0"/>
              <a:t>: Finds similar items using TF-IDF and metadata features.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Hybrid Model</a:t>
            </a:r>
            <a:r>
              <a:rPr lang="en-US" dirty="0"/>
              <a:t>: Combines TF-IDF, Word Embeddings, and Metadata for improved performance.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Performance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All models achieved a high </a:t>
            </a:r>
            <a:r>
              <a:rPr lang="en-US" b="1" dirty="0"/>
              <a:t>Precision, Recall, and F1-Score</a:t>
            </a:r>
            <a:r>
              <a:rPr lang="en-US" dirty="0"/>
              <a:t> (1.0), indicating strong accuracy and relevance.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Best Model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Hybrid Model</a:t>
            </a:r>
            <a:r>
              <a:rPr lang="en-US" dirty="0"/>
              <a:t> outperformed others by integrating content and metadata, ensuring better relevance, diversity, and reliability.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Research Questions Addressed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models effectively catered to teenage preferences.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hybrid approach improved content diversity.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Recommendations remained reliable even without explicit feedback.</a:t>
            </a:r>
          </a:p>
          <a:p>
            <a:pPr marL="0" indent="0">
              <a:buNone/>
            </a:pPr>
            <a:r>
              <a:rPr lang="en-US" b="1" dirty="0"/>
              <a:t>Conclusion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Combining multiple techniques, like </a:t>
            </a:r>
            <a:r>
              <a:rPr lang="en-US" b="1" dirty="0"/>
              <a:t>content analysis</a:t>
            </a:r>
            <a:r>
              <a:rPr lang="en-US" dirty="0"/>
              <a:t> (TF-IDF), </a:t>
            </a:r>
            <a:r>
              <a:rPr lang="en-US" b="1" dirty="0"/>
              <a:t>semantic similarity</a:t>
            </a:r>
            <a:r>
              <a:rPr lang="en-US" dirty="0"/>
              <a:t> (Word Embeddings), and </a:t>
            </a:r>
            <a:r>
              <a:rPr lang="en-US" b="1" dirty="0"/>
              <a:t>metadata</a:t>
            </a:r>
            <a:r>
              <a:rPr lang="en-US" dirty="0"/>
              <a:t>, resulted in a robust system for recommending relevant period dramas to teenage users, achieving the goals of this research.</a:t>
            </a:r>
          </a:p>
          <a:p>
            <a:pPr>
              <a:lnSpc>
                <a:spcPct val="110000"/>
              </a:lnSpc>
            </a:pP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FFC5A-D670-5268-C258-F2A8B2740049}"/>
              </a:ext>
            </a:extLst>
          </p:cNvPr>
          <p:cNvSpPr txBox="1"/>
          <p:nvPr/>
        </p:nvSpPr>
        <p:spPr>
          <a:xfrm>
            <a:off x="861778" y="787078"/>
            <a:ext cx="594137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  <a:ea typeface="+mj-ea"/>
                <a:cs typeface="+mj-cs"/>
              </a:rPr>
              <a:t>Summary and 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22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La Historia de Netflix Que Es y Cómo Funciona por Cesar Mesa">
            <a:extLst>
              <a:ext uri="{FF2B5EF4-FFF2-40B4-BE49-F238E27FC236}">
                <a16:creationId xmlns:a16="http://schemas.microsoft.com/office/drawing/2014/main" id="{A750F0A9-3F37-3D79-9356-BF5A4402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0" r="7353" b="1"/>
          <a:stretch/>
        </p:blipFill>
        <p:spPr bwMode="auto">
          <a:xfrm>
            <a:off x="3056794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521BF-5B0D-35C5-5B51-53B6038A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2" y="583645"/>
            <a:ext cx="5920740" cy="1360898"/>
          </a:xfrm>
        </p:spPr>
        <p:txBody>
          <a:bodyPr>
            <a:normAutofit/>
          </a:bodyPr>
          <a:lstStyle/>
          <a:p>
            <a:r>
              <a:rPr lang="en-US" b="1" dirty="0"/>
              <a:t>Future Work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C833FDE-6A4E-78CA-34DC-7E74A647C7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236180"/>
              </p:ext>
            </p:extLst>
          </p:nvPr>
        </p:nvGraphicFramePr>
        <p:xfrm>
          <a:off x="671332" y="1944548"/>
          <a:ext cx="7477246" cy="342610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738623">
                  <a:extLst>
                    <a:ext uri="{9D8B030D-6E8A-4147-A177-3AD203B41FA5}">
                      <a16:colId xmlns:a16="http://schemas.microsoft.com/office/drawing/2014/main" val="1358287700"/>
                    </a:ext>
                  </a:extLst>
                </a:gridCol>
                <a:gridCol w="3738623">
                  <a:extLst>
                    <a:ext uri="{9D8B030D-6E8A-4147-A177-3AD203B41FA5}">
                      <a16:colId xmlns:a16="http://schemas.microsoft.com/office/drawing/2014/main" val="2138227075"/>
                    </a:ext>
                  </a:extLst>
                </a:gridCol>
              </a:tblGrid>
              <a:tr h="370390">
                <a:tc>
                  <a:txBody>
                    <a:bodyPr/>
                    <a:lstStyle/>
                    <a:p>
                      <a:r>
                        <a:rPr lang="en-US" sz="1050" b="1"/>
                        <a:t>Future Work</a:t>
                      </a:r>
                      <a:endParaRPr lang="en-US" sz="1050"/>
                    </a:p>
                  </a:txBody>
                  <a:tcPr marL="38027" marR="38027" marT="19013" marB="1901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Description</a:t>
                      </a:r>
                      <a:endParaRPr lang="en-US" sz="1050" dirty="0"/>
                    </a:p>
                  </a:txBody>
                  <a:tcPr marL="38027" marR="38027" marT="19013" marB="19013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318287"/>
                  </a:ext>
                </a:extLst>
              </a:tr>
              <a:tr h="1203768">
                <a:tc>
                  <a:txBody>
                    <a:bodyPr/>
                    <a:lstStyle/>
                    <a:p>
                      <a:r>
                        <a:rPr lang="en-US" sz="1050" b="1" dirty="0"/>
                        <a:t>Input-Based Model Selection</a:t>
                      </a:r>
                      <a:endParaRPr lang="en-US" sz="1050" dirty="0"/>
                    </a:p>
                  </a:txBody>
                  <a:tcPr marL="38027" marR="38027" marT="19013" marB="19013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Develop a system that dynamically selects the most suitable recommendation model (TF-IDF, Word Embeddings, or Hybrid) based on the input description.</a:t>
                      </a:r>
                    </a:p>
                  </a:txBody>
                  <a:tcPr marL="38027" marR="38027" marT="19013" marB="19013" anchor="ctr"/>
                </a:tc>
                <a:extLst>
                  <a:ext uri="{0D108BD9-81ED-4DB2-BD59-A6C34878D82A}">
                    <a16:rowId xmlns:a16="http://schemas.microsoft.com/office/drawing/2014/main" val="1545142177"/>
                  </a:ext>
                </a:extLst>
              </a:tr>
              <a:tr h="925974">
                <a:tc>
                  <a:txBody>
                    <a:bodyPr/>
                    <a:lstStyle/>
                    <a:p>
                      <a:r>
                        <a:rPr lang="en-US" sz="1050" b="1" dirty="0"/>
                        <a:t>Personalized Recommendations</a:t>
                      </a:r>
                      <a:endParaRPr lang="en-US" sz="1050" dirty="0"/>
                    </a:p>
                  </a:txBody>
                  <a:tcPr marL="38027" marR="38027" marT="19013" marB="19013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Enhance the system to recommend titles tailored to user profiles by incorporating explicit and implicit user preferences.</a:t>
                      </a:r>
                    </a:p>
                  </a:txBody>
                  <a:tcPr marL="38027" marR="38027" marT="19013" marB="19013" anchor="ctr"/>
                </a:tc>
                <a:extLst>
                  <a:ext uri="{0D108BD9-81ED-4DB2-BD59-A6C34878D82A}">
                    <a16:rowId xmlns:a16="http://schemas.microsoft.com/office/drawing/2014/main" val="2458198891"/>
                  </a:ext>
                </a:extLst>
              </a:tr>
              <a:tr h="925974">
                <a:tc>
                  <a:txBody>
                    <a:bodyPr/>
                    <a:lstStyle/>
                    <a:p>
                      <a:r>
                        <a:rPr lang="en-US" sz="1050" b="1"/>
                        <a:t>Model Automation and Deployment</a:t>
                      </a:r>
                      <a:endParaRPr lang="en-US" sz="1050"/>
                    </a:p>
                  </a:txBody>
                  <a:tcPr marL="38027" marR="38027" marT="19013" marB="19013"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Automate the process and deploy the model as a user-friendly application that provides accurate recommendations in real-time.</a:t>
                      </a:r>
                    </a:p>
                  </a:txBody>
                  <a:tcPr marL="38027" marR="38027" marT="19013" marB="19013" anchor="ctr"/>
                </a:tc>
                <a:extLst>
                  <a:ext uri="{0D108BD9-81ED-4DB2-BD59-A6C34878D82A}">
                    <a16:rowId xmlns:a16="http://schemas.microsoft.com/office/drawing/2014/main" val="183126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19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Netflix's basic plan gets the axe. Lowest ad-free plan now $15.49.">
            <a:extLst>
              <a:ext uri="{FF2B5EF4-FFF2-40B4-BE49-F238E27FC236}">
                <a16:creationId xmlns:a16="http://schemas.microsoft.com/office/drawing/2014/main" id="{B81E91FB-8BBB-4EAB-9718-668C3D20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71"/>
          <a:stretch/>
        </p:blipFill>
        <p:spPr bwMode="auto">
          <a:xfrm>
            <a:off x="3090295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B6A10-33E0-6523-2603-D7AC1FBB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FB41-F274-BA1C-4CE0-6EA90F372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TF-IDF:</a:t>
            </a:r>
            <a:r>
              <a:rPr lang="en-US" dirty="0"/>
              <a:t> Textual similarity measure.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b="1" dirty="0"/>
              <a:t>Word Embeddings:</a:t>
            </a:r>
            <a:r>
              <a:rPr lang="en-US" dirty="0"/>
              <a:t> Contextual vector representations.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b="1" dirty="0"/>
              <a:t>KNN:</a:t>
            </a:r>
            <a:r>
              <a:rPr lang="en-US" dirty="0"/>
              <a:t> Clustering-based recommendation algorithm.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b="1" dirty="0"/>
              <a:t>Metadata:</a:t>
            </a:r>
            <a:r>
              <a:rPr lang="en-US" dirty="0"/>
              <a:t> Descriptive categorical features like genres or tags.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79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Netflix Madrid Production Hub Inaugurated by Reed Hastings">
            <a:extLst>
              <a:ext uri="{FF2B5EF4-FFF2-40B4-BE49-F238E27FC236}">
                <a16:creationId xmlns:a16="http://schemas.microsoft.com/office/drawing/2014/main" id="{7B572DF2-4E17-89F3-7D49-1ADCDD48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 r="15538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7" name="Freeform: Shape 12296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7C0C1-FEE5-BE83-C19A-D3D1833C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29A8-593C-6946-38C9-0BAAF23B7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Thanks to the Netflix dataset contributors and the developers of tools like Python, </a:t>
            </a:r>
            <a:r>
              <a:rPr lang="en-US" dirty="0" err="1"/>
              <a:t>SpaCy</a:t>
            </a:r>
            <a:r>
              <a:rPr lang="en-US" dirty="0"/>
              <a:t>, and Scikit-learn.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Special gratitude to my mentor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Dr. Ravindranath Arunasalam </a:t>
            </a:r>
            <a:r>
              <a:rPr lang="en-US" b="1" dirty="0"/>
              <a:t> </a:t>
            </a:r>
            <a:r>
              <a:rPr lang="en-US" dirty="0"/>
              <a:t>and peers for guidance and feedback throughout the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3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52" name="Rectangle 13351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3" name="Freeform: Shape 13345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 descr="The Aesthetics of Film and TV. A look at the Shadow and Bone Netflix… | by  Nicole Maharaj | ILLUMINATION'S MIRROR | Medium">
            <a:extLst>
              <a:ext uri="{FF2B5EF4-FFF2-40B4-BE49-F238E27FC236}">
                <a16:creationId xmlns:a16="http://schemas.microsoft.com/office/drawing/2014/main" id="{914F8827-B948-BFBE-B7F3-7FBB4B51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2268638"/>
            <a:ext cx="12373337" cy="99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D66CC-83E5-FB61-2CB3-68F08294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300"/>
              <a:t>Thank you!!</a:t>
            </a:r>
          </a:p>
        </p:txBody>
      </p:sp>
      <p:cxnSp>
        <p:nvCxnSpPr>
          <p:cNvPr id="13354" name="Straight Connector 13353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54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5" name="Rectangle 4124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Netflix Not Intentionally Posting New Rules To Prevent Password Sharing,  Here's An Explanation!">
            <a:extLst>
              <a:ext uri="{FF2B5EF4-FFF2-40B4-BE49-F238E27FC236}">
                <a16:creationId xmlns:a16="http://schemas.microsoft.com/office/drawing/2014/main" id="{7799790A-CC10-2DA4-8C6F-4F7AEF4EE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r="21452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7" name="Freeform: Shape 4126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82C5A-FE83-5ED2-EEB5-4A6C760C7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/>
              <a:t>Research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BA712-CA46-13CD-C7A4-5FB800C93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700" dirty="0"/>
              <a:t>How effectively does Netflix’s recommendation system identify and cater to the specific tastes of 15–19-year-old users for period dramas?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700" dirty="0"/>
              <a:t>Does implementing a cluster-based recommendation system improve the relevance and diversity of content for teenage viewers aged 15–19?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700" dirty="0"/>
              <a:t>In the absence of explicit feedback from teenage viewers, how can a data-driven clustering model ensure reliable and meaningful recommendations?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8956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D617107-63DB-C198-7AD5-0EBA9D35B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3" r="7428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532D-69F7-43E2-A95A-6176AE3F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/>
              <a:t>Key Concepts and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6837A-E8DA-9BA4-82D3-E88A1A81E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Key Terms:</a:t>
            </a:r>
            <a:endParaRPr lang="en-US" sz="14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Recommendation Systems: </a:t>
            </a:r>
            <a:r>
              <a:rPr lang="en-US" sz="1400" i="0" dirty="0"/>
              <a:t>Algorithms suggesting relevant content.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TF-IDF: </a:t>
            </a:r>
            <a:r>
              <a:rPr lang="en-US" sz="1400" i="0" dirty="0"/>
              <a:t>Textual similarity method.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Word Embeddings: </a:t>
            </a:r>
            <a:r>
              <a:rPr lang="en-US" sz="1400" i="0" dirty="0"/>
              <a:t>Semantic vector representations.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Hybrid Models: </a:t>
            </a:r>
            <a:r>
              <a:rPr lang="en-US" sz="1400" i="0" dirty="0"/>
              <a:t>Combined approaches for better accuracy</a:t>
            </a:r>
            <a:r>
              <a:rPr lang="en-US" sz="1400" dirty="0"/>
              <a:t>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Metadata Integration: </a:t>
            </a:r>
            <a:r>
              <a:rPr lang="en-US" sz="1400" i="0" dirty="0"/>
              <a:t>Inclusion of categorical features (e.g., genres).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Focus Areas:</a:t>
            </a:r>
            <a:r>
              <a:rPr lang="en-US" sz="1400" dirty="0"/>
              <a:t> Teenage preferences, ethical content delivery, clustering methods.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451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Staying home? Here's what's coming and going on Netflix in April">
            <a:extLst>
              <a:ext uri="{FF2B5EF4-FFF2-40B4-BE49-F238E27FC236}">
                <a16:creationId xmlns:a16="http://schemas.microsoft.com/office/drawing/2014/main" id="{53D0D2E8-C3E8-DF2B-497C-E2AB959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5"/>
          <a:stretch/>
        </p:blipFill>
        <p:spPr bwMode="auto">
          <a:xfrm>
            <a:off x="3190981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1" name="Freeform: Shape 2080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89A7C-D3EC-35B8-0B98-769D59CB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Dataset Introduction and Key Features</a:t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594F6-0F21-EEDA-59DB-1985A2965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99519"/>
            <a:ext cx="5139305" cy="461949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The dataset contains </a:t>
            </a:r>
            <a:r>
              <a:rPr lang="en-US" sz="900" b="1" dirty="0"/>
              <a:t>8,807 rows</a:t>
            </a:r>
            <a:r>
              <a:rPr lang="en-US" sz="900" dirty="0"/>
              <a:t> and </a:t>
            </a:r>
            <a:r>
              <a:rPr lang="en-US" sz="900" b="1" dirty="0"/>
              <a:t>12 columns</a:t>
            </a:r>
            <a:r>
              <a:rPr lang="en-US" sz="900" dirty="0"/>
              <a:t>, representing a comprehensive collection of Netflix titles.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The dataset includes various attributes for movies and TV shows, such as their metadata, release details, and genre classifications.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900" b="1" dirty="0"/>
              <a:t>Key Columns:</a:t>
            </a:r>
            <a:endParaRPr lang="en-US" sz="900" dirty="0"/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 err="1"/>
              <a:t>show_id</a:t>
            </a:r>
            <a:r>
              <a:rPr lang="en-US" sz="900" dirty="0"/>
              <a:t>: A unique identifier for each Netflix title.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/>
              <a:t>type</a:t>
            </a:r>
            <a:r>
              <a:rPr lang="en-US" sz="900" dirty="0"/>
              <a:t>: Specifies whether the title is a movie or a TV show.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/>
              <a:t>title</a:t>
            </a:r>
            <a:r>
              <a:rPr lang="en-US" sz="900" dirty="0"/>
              <a:t>: The name of the Netflix title.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/>
              <a:t>director</a:t>
            </a:r>
            <a:r>
              <a:rPr lang="en-US" sz="900" dirty="0"/>
              <a:t>: The name of the director(s) for the title (may have missing values).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/>
              <a:t>cast</a:t>
            </a:r>
            <a:r>
              <a:rPr lang="en-US" sz="900" dirty="0"/>
              <a:t>: The actors featured in the title (may have missing values).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/>
              <a:t>country</a:t>
            </a:r>
            <a:r>
              <a:rPr lang="en-US" sz="900" dirty="0"/>
              <a:t>: The country where the title was produced.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 err="1"/>
              <a:t>date_added</a:t>
            </a:r>
            <a:r>
              <a:rPr lang="en-US" sz="900" dirty="0"/>
              <a:t>: The date when the title was added to Netflix.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 err="1"/>
              <a:t>release_year</a:t>
            </a:r>
            <a:r>
              <a:rPr lang="en-US" sz="900" dirty="0"/>
              <a:t>: The year of release for the title.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/>
              <a:t>rating</a:t>
            </a:r>
            <a:r>
              <a:rPr lang="en-US" sz="900" dirty="0"/>
              <a:t>: The age rating of the title (e.g., PG, TV-MA).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/>
              <a:t>duration</a:t>
            </a:r>
            <a:r>
              <a:rPr lang="en-US" sz="900" dirty="0"/>
              <a:t>: The duration of the title in minutes (for movies) or seasons (for TV shows).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 err="1"/>
              <a:t>listed_in</a:t>
            </a:r>
            <a:r>
              <a:rPr lang="en-US" sz="900" dirty="0"/>
              <a:t>: Categories or genres the title falls under.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b="1" dirty="0"/>
              <a:t>description</a:t>
            </a:r>
            <a:r>
              <a:rPr lang="en-US" sz="900" dirty="0"/>
              <a:t>: A brief summary of the title.</a:t>
            </a:r>
          </a:p>
          <a:p>
            <a:pPr>
              <a:lnSpc>
                <a:spcPct val="110000"/>
              </a:lnSpc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6792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bonnement Netflix : lequel choisir ? Prix, fin du partage de compte,  pubs... Tout savoir">
            <a:extLst>
              <a:ext uri="{FF2B5EF4-FFF2-40B4-BE49-F238E27FC236}">
                <a16:creationId xmlns:a16="http://schemas.microsoft.com/office/drawing/2014/main" id="{6573B2D6-B0F5-9EF3-18D9-6BD1FC234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r="10963" b="-1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8" name="Freeform: Shape 3087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2160-316D-DE12-8B12-32333D5BB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78" y="1249139"/>
            <a:ext cx="4717471" cy="435971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b="1"/>
              <a:t>Dependent Variable:</a:t>
            </a:r>
            <a:endParaRPr lang="en-US" sz="120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Key Dependent Variable</a:t>
            </a:r>
            <a:r>
              <a:rPr lang="en-US" sz="1200"/>
              <a:t>: </a:t>
            </a:r>
            <a:r>
              <a:rPr lang="en-US" sz="1200" i="1"/>
              <a:t>listed_in</a:t>
            </a:r>
            <a:endParaRPr lang="en-US" sz="120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/>
              <a:t>Used for genre-based filtering and classification of titles.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Supporting Variables</a:t>
            </a:r>
            <a:r>
              <a:rPr lang="en-US" sz="1200"/>
              <a:t>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i="1"/>
              <a:t>rating</a:t>
            </a:r>
            <a:r>
              <a:rPr lang="en-US" sz="1200"/>
              <a:t>: Helps identify audience-specific content (e.g., teenage audience).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i="1"/>
              <a:t>description</a:t>
            </a:r>
            <a:r>
              <a:rPr lang="en-US" sz="1200"/>
              <a:t>: Provides a text-based summary for content-based recommendation models.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i="1"/>
              <a:t>release_year</a:t>
            </a:r>
            <a:r>
              <a:rPr lang="en-US" sz="1200"/>
              <a:t>: Useful for identifying trends over time.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/>
              <a:t>Impact on Model:</a:t>
            </a:r>
            <a:endParaRPr lang="en-US" sz="120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/>
              <a:t>Columns like </a:t>
            </a:r>
            <a:r>
              <a:rPr lang="en-US" sz="1200" i="1"/>
              <a:t>listed_in</a:t>
            </a:r>
            <a:r>
              <a:rPr lang="en-US" sz="1200"/>
              <a:t>, </a:t>
            </a:r>
            <a:r>
              <a:rPr lang="en-US" sz="1200" i="1"/>
              <a:t>description</a:t>
            </a:r>
            <a:r>
              <a:rPr lang="en-US" sz="1200"/>
              <a:t>, and </a:t>
            </a:r>
            <a:r>
              <a:rPr lang="en-US" sz="1200" i="1"/>
              <a:t>rating</a:t>
            </a:r>
            <a:r>
              <a:rPr lang="en-US" sz="1200"/>
              <a:t> are crucial for building </a:t>
            </a:r>
            <a:r>
              <a:rPr lang="en-US" sz="1200" b="1"/>
              <a:t>content-based and hybrid recommendation models</a:t>
            </a:r>
            <a:r>
              <a:rPr lang="en-US" sz="1200"/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/>
              <a:t>Missing data in columns like </a:t>
            </a:r>
            <a:r>
              <a:rPr lang="en-US" sz="1200" i="1"/>
              <a:t>director</a:t>
            </a:r>
            <a:r>
              <a:rPr lang="en-US" sz="1200"/>
              <a:t> and </a:t>
            </a:r>
            <a:r>
              <a:rPr lang="en-US" sz="1200" i="1"/>
              <a:t>cast</a:t>
            </a:r>
            <a:r>
              <a:rPr lang="en-US" sz="1200"/>
              <a:t> may limit the accuracy of metadata-based recommendations.</a:t>
            </a:r>
          </a:p>
          <a:p>
            <a:pPr>
              <a:lnSpc>
                <a:spcPct val="11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286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Netflix aumenta os preços das assinaturas no Brasil | Eurogamer.pt">
            <a:extLst>
              <a:ext uri="{FF2B5EF4-FFF2-40B4-BE49-F238E27FC236}">
                <a16:creationId xmlns:a16="http://schemas.microsoft.com/office/drawing/2014/main" id="{B61EDCF2-6B32-E8F5-89AB-DA483D63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71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Freeform: Shape 1041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75018-2B20-565E-2D12-09464568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/>
              <a:t>Heatmap Analysis of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535AF-3FEA-989A-5EAF-E9BE5D17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The heatmap visualizes </a:t>
            </a:r>
            <a:r>
              <a:rPr lang="en-US" sz="900" b="1" dirty="0"/>
              <a:t>missing values</a:t>
            </a:r>
            <a:r>
              <a:rPr lang="en-US" sz="900" dirty="0"/>
              <a:t> (null values) across the dataset columns.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White bars indicate rows with null values for the respective columns.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Black regions signify rows with no missing values.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900" b="1" dirty="0"/>
              <a:t>Key Observations:</a:t>
            </a:r>
            <a:endParaRPr lang="en-US" sz="900" dirty="0"/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dirty="0"/>
              <a:t>Columns with significant missing values:</a:t>
            </a:r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900" dirty="0"/>
              <a:t>director and cast show the most missing data.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dirty="0"/>
              <a:t>Columns with minimal or no missing values:</a:t>
            </a:r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900" dirty="0" err="1"/>
              <a:t>show_id</a:t>
            </a:r>
            <a:r>
              <a:rPr lang="en-US" sz="900" dirty="0"/>
              <a:t>, type, title, and </a:t>
            </a:r>
            <a:r>
              <a:rPr lang="en-US" sz="900" dirty="0" err="1"/>
              <a:t>release_year</a:t>
            </a:r>
            <a:r>
              <a:rPr lang="en-US" sz="900" dirty="0"/>
              <a:t> are complete.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900" dirty="0"/>
              <a:t>Impact on analysis:</a:t>
            </a:r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900" dirty="0"/>
              <a:t>Missing values in metadata, such as director or cast, may affect analyses like recommendations based on content.</a:t>
            </a:r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900" dirty="0"/>
              <a:t>Data cleaning strategies (e.g., imputation or exclusion) are needed for columns with high missing values.</a:t>
            </a:r>
          </a:p>
          <a:p>
            <a:pPr>
              <a:lnSpc>
                <a:spcPct val="110000"/>
              </a:lnSpc>
            </a:pPr>
            <a:endParaRPr lang="en-US" sz="9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ADFC711-DA61-5022-582E-E789CFC23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57" y="1515735"/>
            <a:ext cx="4830041" cy="446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68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Netflix starts new year with latest seasons of popular shows – The Purple  Tide">
            <a:extLst>
              <a:ext uri="{FF2B5EF4-FFF2-40B4-BE49-F238E27FC236}">
                <a16:creationId xmlns:a16="http://schemas.microsoft.com/office/drawing/2014/main" id="{090A79C2-2EDA-A37A-FDCC-BBE68254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6" r="3648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0F311-670A-C881-E356-0A5BE372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BA8D6-4321-39E8-4A67-C513ED3BF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b="1" dirty="0"/>
              <a:t>Dataset : </a:t>
            </a:r>
            <a:r>
              <a:rPr lang="en-US" sz="1100" dirty="0"/>
              <a:t>Netflix Titles dataset with descriptions and metadata.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/>
              <a:t>Focused on titles with "teenage" and "period drama" features.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b="1" dirty="0"/>
              <a:t>Models Implemented: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/>
              <a:t>TF-IDF for textual similarity.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/>
              <a:t>Word Embeddings for semantic relationships.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/>
              <a:t>Hybrid model (TF-IDF + Embeddings).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/>
              <a:t>KNN with metadata for diverse clustering.</a:t>
            </a:r>
          </a:p>
          <a:p>
            <a:pPr>
              <a:lnSpc>
                <a:spcPct val="110000"/>
              </a:lnSpc>
            </a:pPr>
            <a:r>
              <a:rPr lang="en-US" sz="1100" b="1" dirty="0"/>
              <a:t>Evaluation Metrics:</a:t>
            </a:r>
            <a:r>
              <a:rPr lang="en-US" sz="1100" dirty="0"/>
              <a:t> Precision, Recall, F1-Score.</a:t>
            </a:r>
          </a:p>
          <a:p>
            <a:pPr>
              <a:lnSpc>
                <a:spcPct val="110000"/>
              </a:lnSpc>
            </a:pPr>
            <a:r>
              <a:rPr lang="en-US" sz="1100" b="1" dirty="0"/>
              <a:t>Tools Used:</a:t>
            </a:r>
            <a:r>
              <a:rPr lang="en-US" sz="1100" dirty="0"/>
              <a:t> Python (</a:t>
            </a:r>
            <a:r>
              <a:rPr lang="en-US" sz="1100" dirty="0" err="1"/>
              <a:t>SpaCy</a:t>
            </a:r>
            <a:r>
              <a:rPr lang="en-US" sz="1100" dirty="0"/>
              <a:t>, Scikit-learn, Pandas, Matplotlib).</a:t>
            </a:r>
          </a:p>
        </p:txBody>
      </p:sp>
    </p:spTree>
    <p:extLst>
      <p:ext uri="{BB962C8B-B14F-4D97-AF65-F5344CB8AC3E}">
        <p14:creationId xmlns:p14="http://schemas.microsoft.com/office/powerpoint/2010/main" val="2424726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 group of people with red text&#10;&#10;Description automatically generated">
            <a:extLst>
              <a:ext uri="{FF2B5EF4-FFF2-40B4-BE49-F238E27FC236}">
                <a16:creationId xmlns:a16="http://schemas.microsoft.com/office/drawing/2014/main" id="{3937E2F3-7259-6130-7C43-06444126E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 r="16077" b="-1"/>
          <a:stretch/>
        </p:blipFill>
        <p:spPr bwMode="auto">
          <a:xfrm>
            <a:off x="3090295" y="10401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52646-10CB-B9F8-1C12-58DFF945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749" y="371045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/>
              <a:t>Data Filtering and Preprocessing</a:t>
            </a:r>
          </a:p>
        </p:txBody>
      </p:sp>
      <p:graphicFrame>
        <p:nvGraphicFramePr>
          <p:cNvPr id="4109" name="Content Placeholder 2">
            <a:extLst>
              <a:ext uri="{FF2B5EF4-FFF2-40B4-BE49-F238E27FC236}">
                <a16:creationId xmlns:a16="http://schemas.microsoft.com/office/drawing/2014/main" id="{27AEF698-1A5A-6A53-D816-F8F1347F0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710593"/>
              </p:ext>
            </p:extLst>
          </p:nvPr>
        </p:nvGraphicFramePr>
        <p:xfrm>
          <a:off x="4950205" y="371046"/>
          <a:ext cx="7055527" cy="6507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E45E5CFB-E9B5-A5AE-040C-66AFFE02FEA6}"/>
              </a:ext>
            </a:extLst>
          </p:cNvPr>
          <p:cNvSpPr/>
          <p:nvPr/>
        </p:nvSpPr>
        <p:spPr>
          <a:xfrm>
            <a:off x="2695073" y="2933032"/>
            <a:ext cx="1443830" cy="138377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prstMaterial="clear"/>
          </a:bodyPr>
          <a:lstStyle/>
          <a:p>
            <a:pPr algn="ctr"/>
            <a:endParaRPr lang="en-US" sz="1600" dirty="0">
              <a:pattFill prst="pct5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81645B-1DC6-78F0-1642-82DA59CC2E25}"/>
              </a:ext>
            </a:extLst>
          </p:cNvPr>
          <p:cNvSpPr/>
          <p:nvPr/>
        </p:nvSpPr>
        <p:spPr>
          <a:xfrm>
            <a:off x="1760658" y="2933034"/>
            <a:ext cx="1443830" cy="1383769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60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18ADFD-92BF-CA32-A85A-F85A98485593}"/>
              </a:ext>
            </a:extLst>
          </p:cNvPr>
          <p:cNvSpPr txBox="1"/>
          <p:nvPr/>
        </p:nvSpPr>
        <p:spPr>
          <a:xfrm>
            <a:off x="3244146" y="3530822"/>
            <a:ext cx="213150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is_period_drama</a:t>
            </a:r>
            <a:endParaRPr lang="en-US" sz="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B6F15-5BD6-2E84-A0B2-CD6A7787C4D0}"/>
              </a:ext>
            </a:extLst>
          </p:cNvPr>
          <p:cNvSpPr txBox="1"/>
          <p:nvPr/>
        </p:nvSpPr>
        <p:spPr>
          <a:xfrm>
            <a:off x="2031327" y="3541223"/>
            <a:ext cx="144383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dirty="0"/>
              <a:t>is_teenage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687185246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1967</TotalTime>
  <Words>3169</Words>
  <Application>Microsoft Macintosh PowerPoint</Application>
  <PresentationFormat>Widescreen</PresentationFormat>
  <Paragraphs>449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Arial</vt:lpstr>
      <vt:lpstr>Times New Roman</vt:lpstr>
      <vt:lpstr>Walbaum Display</vt:lpstr>
      <vt:lpstr>RegattaVTI</vt:lpstr>
      <vt:lpstr>IS NETFLIX MEETING TEENAGERS' EXPECTATIONS?  Incorporating advanced ethical frameworks in Netflix's recommendation system.</vt:lpstr>
      <vt:lpstr>Introduction</vt:lpstr>
      <vt:lpstr>Research Questions</vt:lpstr>
      <vt:lpstr>Key Concepts and Keywords</vt:lpstr>
      <vt:lpstr>Dataset Introduction and Key Features </vt:lpstr>
      <vt:lpstr>PowerPoint Presentation</vt:lpstr>
      <vt:lpstr>Heatmap Analysis of Missing Values</vt:lpstr>
      <vt:lpstr>Methodology</vt:lpstr>
      <vt:lpstr>Data Filtering and Preprocessing</vt:lpstr>
      <vt:lpstr>TF-IDF Recommendation System Results</vt:lpstr>
      <vt:lpstr>TF-IDF Graphs: Bar Chart: Displays similarity scores for the top 5 TF-IDF recommendations. Heatmap: Visual representation of similarity scores for TF-IDF recommendations. </vt:lpstr>
      <vt:lpstr>WORD EMBEDDINGS Recommendation System Results</vt:lpstr>
      <vt:lpstr>Word Embeddings Graphs: Bar Chart: Displays similarity scores for the top 5 Word Embeddings recommendations. Heatmap: Color-coded similarity scores for Word Embeddings recommendations. </vt:lpstr>
      <vt:lpstr>Evaluation of Recommendation Methods</vt:lpstr>
      <vt:lpstr>Model Evaluation: Cross-Validation and Metrics</vt:lpstr>
      <vt:lpstr>Hybrid Recommendation System: Combining TF-IDF and Word Embeddings</vt:lpstr>
      <vt:lpstr>BAR CHART OF HYBRID SIMILARITY SCORES </vt:lpstr>
      <vt:lpstr>Hybrid Recommendations with Metadata Integration</vt:lpstr>
      <vt:lpstr>Top Recommendations</vt:lpstr>
      <vt:lpstr>KNN-Based Content Recommendations</vt:lpstr>
      <vt:lpstr>Results and Analysis  </vt:lpstr>
      <vt:lpstr>Equal Scores Across Models - Key Insights</vt:lpstr>
      <vt:lpstr>Best Model Selection</vt:lpstr>
      <vt:lpstr>Aligning with Research Questions and Objectives</vt:lpstr>
      <vt:lpstr>PowerPoint Presentation</vt:lpstr>
      <vt:lpstr>Future Work </vt:lpstr>
      <vt:lpstr>Glossary</vt:lpstr>
      <vt:lpstr>Acknowledgements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Uthista Vallabhaneni</dc:creator>
  <cp:lastModifiedBy>Uthista Vallabhaneni</cp:lastModifiedBy>
  <cp:revision>3</cp:revision>
  <dcterms:created xsi:type="dcterms:W3CDTF">2024-11-26T18:27:51Z</dcterms:created>
  <dcterms:modified xsi:type="dcterms:W3CDTF">2024-12-23T01:39:41Z</dcterms:modified>
</cp:coreProperties>
</file>